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53" r:id="rId2"/>
  </p:sldMasterIdLst>
  <p:notesMasterIdLst>
    <p:notesMasterId r:id="rId42"/>
  </p:notesMasterIdLst>
  <p:handoutMasterIdLst>
    <p:handoutMasterId r:id="rId43"/>
  </p:handoutMasterIdLst>
  <p:sldIdLst>
    <p:sldId id="538" r:id="rId3"/>
    <p:sldId id="566" r:id="rId4"/>
    <p:sldId id="1350" r:id="rId5"/>
    <p:sldId id="1303" r:id="rId6"/>
    <p:sldId id="1365" r:id="rId7"/>
    <p:sldId id="1372" r:id="rId8"/>
    <p:sldId id="1340" r:id="rId9"/>
    <p:sldId id="1378" r:id="rId10"/>
    <p:sldId id="1379" r:id="rId11"/>
    <p:sldId id="1374" r:id="rId12"/>
    <p:sldId id="1343" r:id="rId13"/>
    <p:sldId id="1344" r:id="rId14"/>
    <p:sldId id="1345" r:id="rId15"/>
    <p:sldId id="1354" r:id="rId16"/>
    <p:sldId id="1346" r:id="rId17"/>
    <p:sldId id="1364" r:id="rId18"/>
    <p:sldId id="1268" r:id="rId19"/>
    <p:sldId id="1262" r:id="rId20"/>
    <p:sldId id="1263" r:id="rId21"/>
    <p:sldId id="1366" r:id="rId22"/>
    <p:sldId id="1335" r:id="rId23"/>
    <p:sldId id="1329" r:id="rId24"/>
    <p:sldId id="1330" r:id="rId25"/>
    <p:sldId id="1336" r:id="rId26"/>
    <p:sldId id="1331" r:id="rId27"/>
    <p:sldId id="1368" r:id="rId28"/>
    <p:sldId id="1332" r:id="rId29"/>
    <p:sldId id="1337" r:id="rId30"/>
    <p:sldId id="1351" r:id="rId31"/>
    <p:sldId id="1333" r:id="rId32"/>
    <p:sldId id="1334" r:id="rId33"/>
    <p:sldId id="1339" r:id="rId34"/>
    <p:sldId id="1361" r:id="rId35"/>
    <p:sldId id="1370" r:id="rId36"/>
    <p:sldId id="1347" r:id="rId37"/>
    <p:sldId id="1357" r:id="rId38"/>
    <p:sldId id="1377" r:id="rId39"/>
    <p:sldId id="1234" r:id="rId40"/>
    <p:sldId id="262" r:id="rId41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538"/>
            <p14:sldId id="566"/>
            <p14:sldId id="1350"/>
            <p14:sldId id="1303"/>
            <p14:sldId id="1365"/>
            <p14:sldId id="1372"/>
            <p14:sldId id="1340"/>
            <p14:sldId id="1378"/>
            <p14:sldId id="1379"/>
            <p14:sldId id="1374"/>
            <p14:sldId id="1343"/>
            <p14:sldId id="1344"/>
            <p14:sldId id="1345"/>
            <p14:sldId id="1354"/>
            <p14:sldId id="1346"/>
            <p14:sldId id="1364"/>
            <p14:sldId id="1268"/>
            <p14:sldId id="1262"/>
            <p14:sldId id="1263"/>
            <p14:sldId id="1366"/>
            <p14:sldId id="1335"/>
            <p14:sldId id="1329"/>
            <p14:sldId id="1330"/>
            <p14:sldId id="1336"/>
            <p14:sldId id="1331"/>
            <p14:sldId id="1368"/>
            <p14:sldId id="1332"/>
            <p14:sldId id="1337"/>
            <p14:sldId id="1351"/>
            <p14:sldId id="1333"/>
            <p14:sldId id="1334"/>
            <p14:sldId id="1339"/>
            <p14:sldId id="1361"/>
            <p14:sldId id="1370"/>
            <p14:sldId id="1347"/>
            <p14:sldId id="1357"/>
            <p14:sldId id="1377"/>
            <p14:sldId id="1234"/>
            <p14:sldId id="262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F764E"/>
    <a:srgbClr val="ED8E4A"/>
    <a:srgbClr val="499F5F"/>
    <a:srgbClr val="245A3B"/>
    <a:srgbClr val="42B56B"/>
    <a:srgbClr val="E54F40"/>
    <a:srgbClr val="DD8111"/>
    <a:srgbClr val="ED8C17"/>
    <a:srgbClr val="009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95458" autoAdjust="0"/>
  </p:normalViewPr>
  <p:slideViewPr>
    <p:cSldViewPr>
      <p:cViewPr varScale="1">
        <p:scale>
          <a:sx n="90" d="100"/>
          <a:sy n="90" d="100"/>
        </p:scale>
        <p:origin x="33" y="252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9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12/16/2023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3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36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8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9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186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5743093"/>
            <a:ext cx="517848" cy="365125"/>
          </a:xfrm>
          <a:prstGeom prst="rect">
            <a:avLst/>
          </a:prstGeom>
        </p:spPr>
        <p:txBody>
          <a:bodyPr/>
          <a:lstStyle/>
          <a:p>
            <a:pPr algn="ctr"/>
            <a:fld id="{BC490F8C-3D0D-4DB1-B2BD-1525EA5CE111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5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51" r:id="rId2"/>
    <p:sldLayoutId id="2147483774" r:id="rId3"/>
    <p:sldLayoutId id="2147483750" r:id="rId4"/>
    <p:sldLayoutId id="2147483781" r:id="rId5"/>
    <p:sldLayoutId id="2147483783" r:id="rId6"/>
    <p:sldLayoutId id="2147483784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53" y="2045160"/>
            <a:ext cx="4559935" cy="15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4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998" y="1268760"/>
            <a:ext cx="10972800" cy="42388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4151784" y="188640"/>
            <a:ext cx="799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ثبت فایل های پایان نامه/ رساله در ایرانداک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8/35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120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038" y="2692017"/>
            <a:ext cx="9921621" cy="336781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-20151" y="30476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" y="21447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7104113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ثبت فایل های پایان‌نامه/ رساله در ایرانداک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99657" y="926581"/>
            <a:ext cx="5571406" cy="1371933"/>
            <a:chOff x="1146009" y="1353758"/>
            <a:chExt cx="6435734" cy="1806196"/>
          </a:xfrm>
        </p:grpSpPr>
        <p:sp>
          <p:nvSpPr>
            <p:cNvPr id="10" name="자유형: 도형 1325">
              <a:extLst>
                <a:ext uri="{FF2B5EF4-FFF2-40B4-BE49-F238E27FC236}">
                  <a16:creationId xmlns:a16="http://schemas.microsoft.com/office/drawing/2014/main" id="{F792B064-8357-45CE-B447-B07BF9C86FE2}"/>
                </a:ext>
              </a:extLst>
            </p:cNvPr>
            <p:cNvSpPr/>
            <p:nvPr/>
          </p:nvSpPr>
          <p:spPr>
            <a:xfrm rot="10800000">
              <a:off x="4752698" y="1353758"/>
              <a:ext cx="2691638" cy="1806196"/>
            </a:xfrm>
            <a:custGeom>
              <a:avLst/>
              <a:gdLst>
                <a:gd name="connsiteX0" fmla="*/ 112840 w 2509449"/>
                <a:gd name="connsiteY0" fmla="*/ 0 h 1671412"/>
                <a:gd name="connsiteX1" fmla="*/ 1558443 w 2509449"/>
                <a:gd name="connsiteY1" fmla="*/ 0 h 1671412"/>
                <a:gd name="connsiteX2" fmla="*/ 1671411 w 2509449"/>
                <a:gd name="connsiteY2" fmla="*/ 112840 h 1671412"/>
                <a:gd name="connsiteX3" fmla="*/ 1671411 w 2509449"/>
                <a:gd name="connsiteY3" fmla="*/ 498471 h 1671412"/>
                <a:gd name="connsiteX4" fmla="*/ 1595800 w 2509449"/>
                <a:gd name="connsiteY4" fmla="*/ 574082 h 1671412"/>
                <a:gd name="connsiteX5" fmla="*/ 1533026 w 2509449"/>
                <a:gd name="connsiteY5" fmla="*/ 574082 h 1671412"/>
                <a:gd name="connsiteX6" fmla="*/ 1462549 w 2509449"/>
                <a:gd name="connsiteY6" fmla="*/ 503606 h 1671412"/>
                <a:gd name="connsiteX7" fmla="*/ 1462549 w 2509449"/>
                <a:gd name="connsiteY7" fmla="*/ 321831 h 1671412"/>
                <a:gd name="connsiteX8" fmla="*/ 1349710 w 2509449"/>
                <a:gd name="connsiteY8" fmla="*/ 208991 h 1671412"/>
                <a:gd name="connsiteX9" fmla="*/ 321830 w 2509449"/>
                <a:gd name="connsiteY9" fmla="*/ 208991 h 1671412"/>
                <a:gd name="connsiteX10" fmla="*/ 208991 w 2509449"/>
                <a:gd name="connsiteY10" fmla="*/ 321831 h 1671412"/>
                <a:gd name="connsiteX11" fmla="*/ 208991 w 2509449"/>
                <a:gd name="connsiteY11" fmla="*/ 1349581 h 1671412"/>
                <a:gd name="connsiteX12" fmla="*/ 321830 w 2509449"/>
                <a:gd name="connsiteY12" fmla="*/ 1462421 h 1671412"/>
                <a:gd name="connsiteX13" fmla="*/ 1349581 w 2509449"/>
                <a:gd name="connsiteY13" fmla="*/ 1462421 h 1671412"/>
                <a:gd name="connsiteX14" fmla="*/ 1462421 w 2509449"/>
                <a:gd name="connsiteY14" fmla="*/ 1349581 h 1671412"/>
                <a:gd name="connsiteX15" fmla="*/ 1462421 w 2509449"/>
                <a:gd name="connsiteY15" fmla="*/ 1085717 h 1671412"/>
                <a:gd name="connsiteX16" fmla="*/ 1461223 w 2509449"/>
                <a:gd name="connsiteY16" fmla="*/ 1085717 h 1671412"/>
                <a:gd name="connsiteX17" fmla="*/ 1461223 w 2509449"/>
                <a:gd name="connsiteY17" fmla="*/ 872875 h 1671412"/>
                <a:gd name="connsiteX18" fmla="*/ 2269970 w 2509449"/>
                <a:gd name="connsiteY18" fmla="*/ 872875 h 1671412"/>
                <a:gd name="connsiteX19" fmla="*/ 2269970 w 2509449"/>
                <a:gd name="connsiteY19" fmla="*/ 836803 h 1671412"/>
                <a:gd name="connsiteX20" fmla="*/ 2342500 w 2509449"/>
                <a:gd name="connsiteY20" fmla="*/ 804710 h 1671412"/>
                <a:gd name="connsiteX21" fmla="*/ 2492311 w 2509449"/>
                <a:gd name="connsiteY21" fmla="*/ 940528 h 1671412"/>
                <a:gd name="connsiteX22" fmla="*/ 2492311 w 2509449"/>
                <a:gd name="connsiteY22" fmla="*/ 1018065 h 1671412"/>
                <a:gd name="connsiteX23" fmla="*/ 2342500 w 2509449"/>
                <a:gd name="connsiteY23" fmla="*/ 1153884 h 1671412"/>
                <a:gd name="connsiteX24" fmla="*/ 2269970 w 2509449"/>
                <a:gd name="connsiteY24" fmla="*/ 1121790 h 1671412"/>
                <a:gd name="connsiteX25" fmla="*/ 2269970 w 2509449"/>
                <a:gd name="connsiteY25" fmla="*/ 1085717 h 1671412"/>
                <a:gd name="connsiteX26" fmla="*/ 1668359 w 2509449"/>
                <a:gd name="connsiteY26" fmla="*/ 1085717 h 1671412"/>
                <a:gd name="connsiteX27" fmla="*/ 1671411 w 2509449"/>
                <a:gd name="connsiteY27" fmla="*/ 1093093 h 1671412"/>
                <a:gd name="connsiteX28" fmla="*/ 1671411 w 2509449"/>
                <a:gd name="connsiteY28" fmla="*/ 1558572 h 1671412"/>
                <a:gd name="connsiteX29" fmla="*/ 1558571 w 2509449"/>
                <a:gd name="connsiteY29" fmla="*/ 1671412 h 1671412"/>
                <a:gd name="connsiteX30" fmla="*/ 112840 w 2509449"/>
                <a:gd name="connsiteY30" fmla="*/ 1671412 h 1671412"/>
                <a:gd name="connsiteX31" fmla="*/ 0 w 2509449"/>
                <a:gd name="connsiteY31" fmla="*/ 1558572 h 1671412"/>
                <a:gd name="connsiteX32" fmla="*/ 0 w 2509449"/>
                <a:gd name="connsiteY32" fmla="*/ 112840 h 1671412"/>
                <a:gd name="connsiteX33" fmla="*/ 112840 w 2509449"/>
                <a:gd name="connsiteY33" fmla="*/ 0 h 16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09449" h="1671412">
                  <a:moveTo>
                    <a:pt x="112840" y="0"/>
                  </a:moveTo>
                  <a:lnTo>
                    <a:pt x="1558443" y="0"/>
                  </a:lnTo>
                  <a:cubicBezTo>
                    <a:pt x="1620833" y="0"/>
                    <a:pt x="1671411" y="50580"/>
                    <a:pt x="1671411" y="112840"/>
                  </a:cubicBezTo>
                  <a:lnTo>
                    <a:pt x="1671411" y="498471"/>
                  </a:lnTo>
                  <a:cubicBezTo>
                    <a:pt x="1671411" y="540320"/>
                    <a:pt x="1637521" y="574082"/>
                    <a:pt x="1595800" y="574082"/>
                  </a:cubicBezTo>
                  <a:lnTo>
                    <a:pt x="1533026" y="574082"/>
                  </a:lnTo>
                  <a:cubicBezTo>
                    <a:pt x="1494129" y="574082"/>
                    <a:pt x="1462549" y="542502"/>
                    <a:pt x="1462549" y="503606"/>
                  </a:cubicBezTo>
                  <a:lnTo>
                    <a:pt x="1462549" y="321831"/>
                  </a:lnTo>
                  <a:cubicBezTo>
                    <a:pt x="1462549" y="259441"/>
                    <a:pt x="1411971" y="208991"/>
                    <a:pt x="1349710" y="208991"/>
                  </a:cubicBezTo>
                  <a:lnTo>
                    <a:pt x="321830" y="208991"/>
                  </a:lnTo>
                  <a:cubicBezTo>
                    <a:pt x="259441" y="208991"/>
                    <a:pt x="208991" y="259570"/>
                    <a:pt x="208991" y="321831"/>
                  </a:cubicBezTo>
                  <a:lnTo>
                    <a:pt x="208991" y="1349581"/>
                  </a:lnTo>
                  <a:cubicBezTo>
                    <a:pt x="208991" y="1411971"/>
                    <a:pt x="259570" y="1462421"/>
                    <a:pt x="321830" y="1462421"/>
                  </a:cubicBezTo>
                  <a:lnTo>
                    <a:pt x="1349581" y="1462421"/>
                  </a:lnTo>
                  <a:cubicBezTo>
                    <a:pt x="1411971" y="1462421"/>
                    <a:pt x="1462421" y="1411843"/>
                    <a:pt x="1462421" y="1349581"/>
                  </a:cubicBezTo>
                  <a:lnTo>
                    <a:pt x="1462421" y="1085717"/>
                  </a:lnTo>
                  <a:lnTo>
                    <a:pt x="1461223" y="1085717"/>
                  </a:lnTo>
                  <a:lnTo>
                    <a:pt x="1461223" y="872875"/>
                  </a:lnTo>
                  <a:lnTo>
                    <a:pt x="2269970" y="872875"/>
                  </a:lnTo>
                  <a:lnTo>
                    <a:pt x="2269970" y="836803"/>
                  </a:lnTo>
                  <a:cubicBezTo>
                    <a:pt x="2269970" y="799190"/>
                    <a:pt x="2314644" y="779420"/>
                    <a:pt x="2342500" y="804710"/>
                  </a:cubicBezTo>
                  <a:lnTo>
                    <a:pt x="2492311" y="940528"/>
                  </a:lnTo>
                  <a:cubicBezTo>
                    <a:pt x="2515162" y="961325"/>
                    <a:pt x="2515162" y="997269"/>
                    <a:pt x="2492311" y="1018065"/>
                  </a:cubicBezTo>
                  <a:lnTo>
                    <a:pt x="2342500" y="1153884"/>
                  </a:lnTo>
                  <a:cubicBezTo>
                    <a:pt x="2314644" y="1179173"/>
                    <a:pt x="2269970" y="1159403"/>
                    <a:pt x="2269970" y="1121790"/>
                  </a:cubicBezTo>
                  <a:lnTo>
                    <a:pt x="2269970" y="1085717"/>
                  </a:lnTo>
                  <a:lnTo>
                    <a:pt x="1668359" y="1085717"/>
                  </a:lnTo>
                  <a:lnTo>
                    <a:pt x="1671411" y="1093093"/>
                  </a:lnTo>
                  <a:lnTo>
                    <a:pt x="1671411" y="1558572"/>
                  </a:lnTo>
                  <a:cubicBezTo>
                    <a:pt x="1671411" y="1620961"/>
                    <a:pt x="1620833" y="1671412"/>
                    <a:pt x="1558571" y="1671412"/>
                  </a:cubicBezTo>
                  <a:lnTo>
                    <a:pt x="112840" y="1671412"/>
                  </a:lnTo>
                  <a:cubicBezTo>
                    <a:pt x="50450" y="1671412"/>
                    <a:pt x="0" y="1620833"/>
                    <a:pt x="0" y="1558572"/>
                  </a:cubicBezTo>
                  <a:lnTo>
                    <a:pt x="0" y="112840"/>
                  </a:lnTo>
                  <a:cubicBezTo>
                    <a:pt x="0" y="50580"/>
                    <a:pt x="50579" y="0"/>
                    <a:pt x="112840" y="0"/>
                  </a:cubicBezTo>
                  <a:close/>
                </a:path>
              </a:pathLst>
            </a:custGeom>
            <a:solidFill>
              <a:srgbClr val="2F764E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71319" y="1895695"/>
              <a:ext cx="2110424" cy="769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b="1" dirty="0">
                  <a:solidFill>
                    <a:schemeClr val="accent2">
                      <a:lumMod val="50000"/>
                    </a:schemeClr>
                  </a:solidFill>
                  <a:cs typeface="B Nazanin" panose="00000400000000000000" pitchFamily="2" charset="-78"/>
                </a:rPr>
                <a:t>ثبت </a:t>
              </a:r>
            </a:p>
            <a:p>
              <a:pPr algn="ctr"/>
              <a:r>
                <a:rPr lang="fa-IR" sz="1600" b="1" dirty="0">
                  <a:solidFill>
                    <a:schemeClr val="accent2">
                      <a:lumMod val="50000"/>
                    </a:schemeClr>
                  </a:solidFill>
                  <a:cs typeface="B Nazanin" panose="00000400000000000000" pitchFamily="2" charset="-78"/>
                </a:rPr>
                <a:t>پایان نامه/ رساله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6009" y="1490497"/>
              <a:ext cx="3553424" cy="1580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600" b="1" dirty="0">
                  <a:solidFill>
                    <a:schemeClr val="accent2">
                      <a:lumMod val="50000"/>
                    </a:schemeClr>
                  </a:solidFill>
                  <a:cs typeface="B Nazanin" panose="00000400000000000000" pitchFamily="2" charset="-78"/>
                </a:rPr>
                <a:t>- ثبت اطلاعات پایان نامه/ رساله </a:t>
              </a:r>
            </a:p>
            <a:p>
              <a:pPr algn="r" rtl="1">
                <a:lnSpc>
                  <a:spcPct val="150000"/>
                </a:lnSpc>
              </a:pPr>
              <a:r>
                <a:rPr lang="fa-IR" altLang="ko-KR" sz="1600" b="1" dirty="0">
                  <a:solidFill>
                    <a:schemeClr val="accent2">
                      <a:lumMod val="50000"/>
                    </a:schemeClr>
                  </a:solidFill>
                  <a:cs typeface="B Nazanin" panose="00000400000000000000" pitchFamily="2" charset="-78"/>
                </a:rPr>
                <a:t>- بارگذاری فایل های پایان نامه/ رساله</a:t>
              </a:r>
            </a:p>
            <a:p>
              <a:pPr algn="r" rtl="1">
                <a:lnSpc>
                  <a:spcPct val="150000"/>
                </a:lnSpc>
              </a:pPr>
              <a:r>
                <a:rPr lang="fa-IR" altLang="ko-KR" sz="1600" b="1" dirty="0">
                  <a:solidFill>
                    <a:schemeClr val="accent2">
                      <a:lumMod val="50000"/>
                    </a:schemeClr>
                  </a:solidFill>
                  <a:cs typeface="B Nazanin" panose="00000400000000000000" pitchFamily="2" charset="-78"/>
                </a:rPr>
                <a:t>- دریافت کد رهگیری  </a:t>
              </a:r>
              <a:endParaRPr lang="ko-KR" altLang="en-US" sz="16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9/35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995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456" y="1380316"/>
            <a:ext cx="10688786" cy="45259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8875" y="5301208"/>
            <a:ext cx="445840" cy="365125"/>
          </a:xfrm>
          <a:prstGeom prst="rect">
            <a:avLst/>
          </a:prstGeom>
        </p:spPr>
        <p:txBody>
          <a:bodyPr/>
          <a:lstStyle/>
          <a:p>
            <a:fld id="{8C2E478F-E849-4A8C-AF1F-CBCC78A7CBFA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-20151" y="30476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" y="21447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7104113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مشاهده وضعیت فایل های بارگذاری شده در ایرانداک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10/35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2436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00" y="1772816"/>
            <a:ext cx="10972800" cy="31985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-20151" y="30476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" y="21447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7104113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مشاهده وضعیت فایل های بارگذاری شده در ایرانداک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11/35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601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13" y="2883209"/>
            <a:ext cx="9130233" cy="3043411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934785" y="901105"/>
            <a:ext cx="5389769" cy="1671412"/>
            <a:chOff x="-76788" y="1311957"/>
            <a:chExt cx="5389769" cy="16714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FF86C4-E694-40EA-9521-A9CDCCE83611}"/>
                </a:ext>
              </a:extLst>
            </p:cNvPr>
            <p:cNvSpPr txBox="1"/>
            <p:nvPr/>
          </p:nvSpPr>
          <p:spPr>
            <a:xfrm>
              <a:off x="-76788" y="1682851"/>
              <a:ext cx="271806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600" b="1" dirty="0">
                  <a:solidFill>
                    <a:schemeClr val="accent4">
                      <a:lumMod val="75000"/>
                    </a:schemeClr>
                  </a:solidFill>
                  <a:cs typeface="B Nazanin" panose="00000400000000000000" pitchFamily="2" charset="-78"/>
                </a:rPr>
                <a:t>- تایید فایل ها از سوی ایرانداک</a:t>
              </a:r>
            </a:p>
            <a:p>
              <a:pPr algn="r" rtl="1">
                <a:lnSpc>
                  <a:spcPct val="150000"/>
                </a:lnSpc>
              </a:pPr>
              <a:r>
                <a:rPr lang="fa-IR" altLang="ko-KR" sz="1600" b="1" dirty="0">
                  <a:solidFill>
                    <a:schemeClr val="accent4">
                      <a:lumMod val="75000"/>
                    </a:schemeClr>
                  </a:solidFill>
                  <a:cs typeface="B Nazanin" panose="00000400000000000000" pitchFamily="2" charset="-78"/>
                </a:rPr>
                <a:t>- دریافت ایمیل از ایرانداک </a:t>
              </a:r>
              <a:endParaRPr lang="ko-K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자유형: 도형 1326">
              <a:extLst>
                <a:ext uri="{FF2B5EF4-FFF2-40B4-BE49-F238E27FC236}">
                  <a16:creationId xmlns:a16="http://schemas.microsoft.com/office/drawing/2014/main" id="{4DB6A546-9ED6-4B8D-A03B-A33A5BD3ACD2}"/>
                </a:ext>
              </a:extLst>
            </p:cNvPr>
            <p:cNvSpPr/>
            <p:nvPr/>
          </p:nvSpPr>
          <p:spPr>
            <a:xfrm rot="10800000">
              <a:off x="2641274" y="1311957"/>
              <a:ext cx="2509449" cy="1671412"/>
            </a:xfrm>
            <a:custGeom>
              <a:avLst/>
              <a:gdLst>
                <a:gd name="connsiteX0" fmla="*/ 112840 w 2509449"/>
                <a:gd name="connsiteY0" fmla="*/ 0 h 1671412"/>
                <a:gd name="connsiteX1" fmla="*/ 1558443 w 2509449"/>
                <a:gd name="connsiteY1" fmla="*/ 0 h 1671412"/>
                <a:gd name="connsiteX2" fmla="*/ 1671411 w 2509449"/>
                <a:gd name="connsiteY2" fmla="*/ 112840 h 1671412"/>
                <a:gd name="connsiteX3" fmla="*/ 1671411 w 2509449"/>
                <a:gd name="connsiteY3" fmla="*/ 498471 h 1671412"/>
                <a:gd name="connsiteX4" fmla="*/ 1595800 w 2509449"/>
                <a:gd name="connsiteY4" fmla="*/ 574082 h 1671412"/>
                <a:gd name="connsiteX5" fmla="*/ 1533026 w 2509449"/>
                <a:gd name="connsiteY5" fmla="*/ 574082 h 1671412"/>
                <a:gd name="connsiteX6" fmla="*/ 1462549 w 2509449"/>
                <a:gd name="connsiteY6" fmla="*/ 503606 h 1671412"/>
                <a:gd name="connsiteX7" fmla="*/ 1462549 w 2509449"/>
                <a:gd name="connsiteY7" fmla="*/ 321831 h 1671412"/>
                <a:gd name="connsiteX8" fmla="*/ 1349710 w 2509449"/>
                <a:gd name="connsiteY8" fmla="*/ 208991 h 1671412"/>
                <a:gd name="connsiteX9" fmla="*/ 321830 w 2509449"/>
                <a:gd name="connsiteY9" fmla="*/ 208991 h 1671412"/>
                <a:gd name="connsiteX10" fmla="*/ 208991 w 2509449"/>
                <a:gd name="connsiteY10" fmla="*/ 321831 h 1671412"/>
                <a:gd name="connsiteX11" fmla="*/ 208991 w 2509449"/>
                <a:gd name="connsiteY11" fmla="*/ 1349581 h 1671412"/>
                <a:gd name="connsiteX12" fmla="*/ 321830 w 2509449"/>
                <a:gd name="connsiteY12" fmla="*/ 1462421 h 1671412"/>
                <a:gd name="connsiteX13" fmla="*/ 1349581 w 2509449"/>
                <a:gd name="connsiteY13" fmla="*/ 1462421 h 1671412"/>
                <a:gd name="connsiteX14" fmla="*/ 1462421 w 2509449"/>
                <a:gd name="connsiteY14" fmla="*/ 1349581 h 1671412"/>
                <a:gd name="connsiteX15" fmla="*/ 1462421 w 2509449"/>
                <a:gd name="connsiteY15" fmla="*/ 1085717 h 1671412"/>
                <a:gd name="connsiteX16" fmla="*/ 1461223 w 2509449"/>
                <a:gd name="connsiteY16" fmla="*/ 1085717 h 1671412"/>
                <a:gd name="connsiteX17" fmla="*/ 1461223 w 2509449"/>
                <a:gd name="connsiteY17" fmla="*/ 872875 h 1671412"/>
                <a:gd name="connsiteX18" fmla="*/ 2269970 w 2509449"/>
                <a:gd name="connsiteY18" fmla="*/ 872875 h 1671412"/>
                <a:gd name="connsiteX19" fmla="*/ 2269970 w 2509449"/>
                <a:gd name="connsiteY19" fmla="*/ 836803 h 1671412"/>
                <a:gd name="connsiteX20" fmla="*/ 2342500 w 2509449"/>
                <a:gd name="connsiteY20" fmla="*/ 804710 h 1671412"/>
                <a:gd name="connsiteX21" fmla="*/ 2492311 w 2509449"/>
                <a:gd name="connsiteY21" fmla="*/ 940528 h 1671412"/>
                <a:gd name="connsiteX22" fmla="*/ 2492311 w 2509449"/>
                <a:gd name="connsiteY22" fmla="*/ 1018065 h 1671412"/>
                <a:gd name="connsiteX23" fmla="*/ 2342500 w 2509449"/>
                <a:gd name="connsiteY23" fmla="*/ 1153884 h 1671412"/>
                <a:gd name="connsiteX24" fmla="*/ 2269970 w 2509449"/>
                <a:gd name="connsiteY24" fmla="*/ 1121790 h 1671412"/>
                <a:gd name="connsiteX25" fmla="*/ 2269970 w 2509449"/>
                <a:gd name="connsiteY25" fmla="*/ 1085717 h 1671412"/>
                <a:gd name="connsiteX26" fmla="*/ 1668359 w 2509449"/>
                <a:gd name="connsiteY26" fmla="*/ 1085717 h 1671412"/>
                <a:gd name="connsiteX27" fmla="*/ 1671411 w 2509449"/>
                <a:gd name="connsiteY27" fmla="*/ 1093093 h 1671412"/>
                <a:gd name="connsiteX28" fmla="*/ 1671411 w 2509449"/>
                <a:gd name="connsiteY28" fmla="*/ 1558572 h 1671412"/>
                <a:gd name="connsiteX29" fmla="*/ 1558571 w 2509449"/>
                <a:gd name="connsiteY29" fmla="*/ 1671412 h 1671412"/>
                <a:gd name="connsiteX30" fmla="*/ 112840 w 2509449"/>
                <a:gd name="connsiteY30" fmla="*/ 1671412 h 1671412"/>
                <a:gd name="connsiteX31" fmla="*/ 0 w 2509449"/>
                <a:gd name="connsiteY31" fmla="*/ 1558572 h 1671412"/>
                <a:gd name="connsiteX32" fmla="*/ 0 w 2509449"/>
                <a:gd name="connsiteY32" fmla="*/ 112840 h 1671412"/>
                <a:gd name="connsiteX33" fmla="*/ 112840 w 2509449"/>
                <a:gd name="connsiteY33" fmla="*/ 0 h 16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09449" h="1671412">
                  <a:moveTo>
                    <a:pt x="112840" y="0"/>
                  </a:moveTo>
                  <a:lnTo>
                    <a:pt x="1558443" y="0"/>
                  </a:lnTo>
                  <a:cubicBezTo>
                    <a:pt x="1620833" y="0"/>
                    <a:pt x="1671411" y="50580"/>
                    <a:pt x="1671411" y="112840"/>
                  </a:cubicBezTo>
                  <a:lnTo>
                    <a:pt x="1671411" y="498471"/>
                  </a:lnTo>
                  <a:cubicBezTo>
                    <a:pt x="1671411" y="540320"/>
                    <a:pt x="1637521" y="574082"/>
                    <a:pt x="1595800" y="574082"/>
                  </a:cubicBezTo>
                  <a:lnTo>
                    <a:pt x="1533026" y="574082"/>
                  </a:lnTo>
                  <a:cubicBezTo>
                    <a:pt x="1494129" y="574082"/>
                    <a:pt x="1462549" y="542502"/>
                    <a:pt x="1462549" y="503606"/>
                  </a:cubicBezTo>
                  <a:lnTo>
                    <a:pt x="1462549" y="321831"/>
                  </a:lnTo>
                  <a:cubicBezTo>
                    <a:pt x="1462549" y="259441"/>
                    <a:pt x="1411971" y="208991"/>
                    <a:pt x="1349710" y="208991"/>
                  </a:cubicBezTo>
                  <a:lnTo>
                    <a:pt x="321830" y="208991"/>
                  </a:lnTo>
                  <a:cubicBezTo>
                    <a:pt x="259441" y="208991"/>
                    <a:pt x="208991" y="259570"/>
                    <a:pt x="208991" y="321831"/>
                  </a:cubicBezTo>
                  <a:lnTo>
                    <a:pt x="208991" y="1349581"/>
                  </a:lnTo>
                  <a:cubicBezTo>
                    <a:pt x="208991" y="1411971"/>
                    <a:pt x="259570" y="1462421"/>
                    <a:pt x="321830" y="1462421"/>
                  </a:cubicBezTo>
                  <a:lnTo>
                    <a:pt x="1349581" y="1462421"/>
                  </a:lnTo>
                  <a:cubicBezTo>
                    <a:pt x="1411971" y="1462421"/>
                    <a:pt x="1462421" y="1411843"/>
                    <a:pt x="1462421" y="1349581"/>
                  </a:cubicBezTo>
                  <a:lnTo>
                    <a:pt x="1462421" y="1085717"/>
                  </a:lnTo>
                  <a:lnTo>
                    <a:pt x="1461223" y="1085717"/>
                  </a:lnTo>
                  <a:lnTo>
                    <a:pt x="1461223" y="872875"/>
                  </a:lnTo>
                  <a:lnTo>
                    <a:pt x="2269970" y="872875"/>
                  </a:lnTo>
                  <a:lnTo>
                    <a:pt x="2269970" y="836803"/>
                  </a:lnTo>
                  <a:cubicBezTo>
                    <a:pt x="2269970" y="799190"/>
                    <a:pt x="2314644" y="779420"/>
                    <a:pt x="2342500" y="804710"/>
                  </a:cubicBezTo>
                  <a:lnTo>
                    <a:pt x="2492311" y="940528"/>
                  </a:lnTo>
                  <a:cubicBezTo>
                    <a:pt x="2515162" y="961325"/>
                    <a:pt x="2515162" y="997269"/>
                    <a:pt x="2492311" y="1018065"/>
                  </a:cubicBezTo>
                  <a:lnTo>
                    <a:pt x="2342500" y="1153884"/>
                  </a:lnTo>
                  <a:cubicBezTo>
                    <a:pt x="2314644" y="1179173"/>
                    <a:pt x="2269970" y="1159403"/>
                    <a:pt x="2269970" y="1121790"/>
                  </a:cubicBezTo>
                  <a:lnTo>
                    <a:pt x="2269970" y="1085717"/>
                  </a:lnTo>
                  <a:lnTo>
                    <a:pt x="1668359" y="1085717"/>
                  </a:lnTo>
                  <a:lnTo>
                    <a:pt x="1671411" y="1093093"/>
                  </a:lnTo>
                  <a:lnTo>
                    <a:pt x="1671411" y="1558572"/>
                  </a:lnTo>
                  <a:cubicBezTo>
                    <a:pt x="1671411" y="1620961"/>
                    <a:pt x="1620833" y="1671412"/>
                    <a:pt x="1558571" y="1671412"/>
                  </a:cubicBezTo>
                  <a:lnTo>
                    <a:pt x="112840" y="1671412"/>
                  </a:lnTo>
                  <a:cubicBezTo>
                    <a:pt x="50450" y="1671412"/>
                    <a:pt x="0" y="1620833"/>
                    <a:pt x="0" y="1558572"/>
                  </a:cubicBezTo>
                  <a:lnTo>
                    <a:pt x="0" y="112840"/>
                  </a:lnTo>
                  <a:cubicBezTo>
                    <a:pt x="0" y="50580"/>
                    <a:pt x="50579" y="0"/>
                    <a:pt x="112840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2557" y="1887523"/>
              <a:ext cx="2110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b="1" dirty="0">
                  <a:solidFill>
                    <a:schemeClr val="accent4">
                      <a:lumMod val="75000"/>
                    </a:schemeClr>
                  </a:solidFill>
                  <a:cs typeface="B Nazanin" panose="00000400000000000000" pitchFamily="2" charset="-78"/>
                </a:rPr>
                <a:t>تایید ایرانداک</a:t>
              </a:r>
            </a:p>
            <a:p>
              <a:pPr algn="ctr"/>
              <a:r>
                <a:rPr lang="fa-IR" sz="1600" b="1" dirty="0">
                  <a:solidFill>
                    <a:schemeClr val="accent4">
                      <a:lumMod val="75000"/>
                    </a:schemeClr>
                  </a:solidFill>
                  <a:cs typeface="B Nazanin" panose="00000400000000000000" pitchFamily="2" charset="-78"/>
                </a:rPr>
                <a:t>(2 تا 4 روز کاری)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-20151" y="30476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" y="21447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7104113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پذیرش فایل های بارگذاری شده از طرف ایرانداک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12/35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198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688" y="1462935"/>
            <a:ext cx="5876925" cy="43624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-20151" y="30476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" y="21447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7104113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نمونه نامه پذیرش در ایرانداک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13/35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396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Elbow Connector 21"/>
          <p:cNvCxnSpPr/>
          <p:nvPr/>
        </p:nvCxnSpPr>
        <p:spPr>
          <a:xfrm rot="5400000">
            <a:off x="5370058" y="1468658"/>
            <a:ext cx="1671017" cy="308529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58" y="2428822"/>
            <a:ext cx="3021312" cy="21523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32104" y="956223"/>
            <a:ext cx="4536504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1700808"/>
            <a:ext cx="5410200" cy="18573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-20151" y="30476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" y="21447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084642" y="3949744"/>
            <a:ext cx="2241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بعد از پذیرش ایرانداک </a:t>
            </a: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algn="ctr"/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b="1" dirty="0">
                <a:solidFill>
                  <a:srgbClr val="C00000"/>
                </a:solidFill>
                <a:cs typeface="B Nazanin" panose="00000400000000000000" pitchFamily="2" charset="-78"/>
              </a:rPr>
              <a:t>بارگذاری فایل ها در گلستان </a:t>
            </a:r>
            <a:endParaRPr lang="en-US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544272" y="3975899"/>
            <a:ext cx="2555198" cy="2059720"/>
            <a:chOff x="9616702" y="4620350"/>
            <a:chExt cx="2555198" cy="2059720"/>
          </a:xfrm>
        </p:grpSpPr>
        <p:sp>
          <p:nvSpPr>
            <p:cNvPr id="28" name="Rectangle 27"/>
            <p:cNvSpPr/>
            <p:nvPr/>
          </p:nvSpPr>
          <p:spPr>
            <a:xfrm>
              <a:off x="9616702" y="4847106"/>
              <a:ext cx="2555198" cy="1357176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latin typeface="+mj-lt"/>
              </a:endParaRPr>
            </a:p>
          </p:txBody>
        </p:sp>
        <p:sp>
          <p:nvSpPr>
            <p:cNvPr id="29" name="Freeform 53"/>
            <p:cNvSpPr>
              <a:spLocks noChangeArrowheads="1"/>
            </p:cNvSpPr>
            <p:nvPr/>
          </p:nvSpPr>
          <p:spPr bwMode="auto">
            <a:xfrm>
              <a:off x="10002835" y="4620350"/>
              <a:ext cx="1825804" cy="2059720"/>
            </a:xfrm>
            <a:custGeom>
              <a:avLst/>
              <a:gdLst>
                <a:gd name="T0" fmla="*/ 965 w 1930"/>
                <a:gd name="T1" fmla="*/ 0 h 2601"/>
                <a:gd name="T2" fmla="*/ 0 w 1930"/>
                <a:gd name="T3" fmla="*/ 0 h 2601"/>
                <a:gd name="T4" fmla="*/ 0 w 1930"/>
                <a:gd name="T5" fmla="*/ 2106 h 2601"/>
                <a:gd name="T6" fmla="*/ 965 w 1930"/>
                <a:gd name="T7" fmla="*/ 2600 h 2601"/>
                <a:gd name="T8" fmla="*/ 1929 w 1930"/>
                <a:gd name="T9" fmla="*/ 2106 h 2601"/>
                <a:gd name="T10" fmla="*/ 1929 w 1930"/>
                <a:gd name="T11" fmla="*/ 0 h 2601"/>
                <a:gd name="T12" fmla="*/ 965 w 1930"/>
                <a:gd name="T13" fmla="*/ 0 h 2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0" h="2601">
                  <a:moveTo>
                    <a:pt x="965" y="0"/>
                  </a:moveTo>
                  <a:lnTo>
                    <a:pt x="0" y="0"/>
                  </a:lnTo>
                  <a:lnTo>
                    <a:pt x="0" y="2106"/>
                  </a:lnTo>
                  <a:lnTo>
                    <a:pt x="965" y="2600"/>
                  </a:lnTo>
                  <a:lnTo>
                    <a:pt x="1929" y="2106"/>
                  </a:lnTo>
                  <a:lnTo>
                    <a:pt x="1929" y="0"/>
                  </a:lnTo>
                  <a:lnTo>
                    <a:pt x="965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75">
                <a:latin typeface="+mj-lt"/>
              </a:endParaRPr>
            </a:p>
          </p:txBody>
        </p:sp>
        <p:sp>
          <p:nvSpPr>
            <p:cNvPr id="30" name="Freeform 54"/>
            <p:cNvSpPr>
              <a:spLocks noChangeArrowheads="1"/>
            </p:cNvSpPr>
            <p:nvPr/>
          </p:nvSpPr>
          <p:spPr bwMode="auto">
            <a:xfrm>
              <a:off x="11828639" y="4642338"/>
              <a:ext cx="236335" cy="194036"/>
            </a:xfrm>
            <a:custGeom>
              <a:avLst/>
              <a:gdLst>
                <a:gd name="T0" fmla="*/ 330 w 331"/>
                <a:gd name="T1" fmla="*/ 412 h 413"/>
                <a:gd name="T2" fmla="*/ 0 w 331"/>
                <a:gd name="T3" fmla="*/ 412 h 413"/>
                <a:gd name="T4" fmla="*/ 0 w 331"/>
                <a:gd name="T5" fmla="*/ 0 h 413"/>
                <a:gd name="T6" fmla="*/ 330 w 331"/>
                <a:gd name="T7" fmla="*/ 41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413">
                  <a:moveTo>
                    <a:pt x="330" y="412"/>
                  </a:moveTo>
                  <a:lnTo>
                    <a:pt x="0" y="412"/>
                  </a:lnTo>
                  <a:lnTo>
                    <a:pt x="0" y="0"/>
                  </a:lnTo>
                  <a:lnTo>
                    <a:pt x="330" y="412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75"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002835" y="4667011"/>
              <a:ext cx="1810111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>
                  <a:solidFill>
                    <a:srgbClr val="000000"/>
                  </a:solidFill>
                  <a:cs typeface="B Nazanin" panose="00000400000000000000" pitchFamily="2" charset="-78"/>
                </a:rPr>
                <a:t>توجه</a:t>
              </a:r>
              <a:r>
                <a:rPr lang="fa-IR" dirty="0">
                  <a:solidFill>
                    <a:srgbClr val="000000"/>
                  </a:solidFill>
                  <a:cs typeface="B Nazanin" panose="00000400000000000000" pitchFamily="2" charset="-78"/>
                </a:rPr>
                <a:t>: 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fa-IR" dirty="0">
                  <a:solidFill>
                    <a:srgbClr val="000000"/>
                  </a:solidFill>
                  <a:cs typeface="B Nazanin" panose="00000400000000000000" pitchFamily="2" charset="-78"/>
                </a:rPr>
                <a:t>فایل‌های بارگذاری شده در </a:t>
              </a:r>
              <a:r>
                <a:rPr lang="fa-IR" b="1" dirty="0">
                  <a:solidFill>
                    <a:srgbClr val="000000"/>
                  </a:solidFill>
                  <a:cs typeface="B Nazanin" panose="00000400000000000000" pitchFamily="2" charset="-78"/>
                </a:rPr>
                <a:t>ایرانداک و گلستان </a:t>
              </a:r>
              <a:r>
                <a:rPr lang="fa-IR" dirty="0">
                  <a:solidFill>
                    <a:srgbClr val="000000"/>
                  </a:solidFill>
                  <a:cs typeface="B Nazanin" panose="00000400000000000000" pitchFamily="2" charset="-78"/>
                </a:rPr>
                <a:t>کاملا باید </a:t>
              </a:r>
              <a:r>
                <a:rPr lang="fa-IR" b="1" dirty="0">
                  <a:solidFill>
                    <a:srgbClr val="000000"/>
                  </a:solidFill>
                  <a:cs typeface="B Nazanin" panose="00000400000000000000" pitchFamily="2" charset="-78"/>
                </a:rPr>
                <a:t>مشابه</a:t>
              </a:r>
              <a:r>
                <a:rPr lang="fa-IR" dirty="0">
                  <a:solidFill>
                    <a:srgbClr val="000000"/>
                  </a:solidFill>
                  <a:cs typeface="B Nazanin" panose="00000400000000000000" pitchFamily="2" charset="-78"/>
                </a:rPr>
                <a:t> یکدیگر باشد. </a:t>
              </a:r>
              <a:endParaRPr lang="en-US" dirty="0">
                <a:solidFill>
                  <a:srgbClr val="000000"/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33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502" y="863922"/>
            <a:ext cx="4536504" cy="742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438" y="1608507"/>
            <a:ext cx="5410200" cy="18573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7104113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پذیرش ایرانداک و بارگذاری در گلستان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14/35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2773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94" y="1078030"/>
            <a:ext cx="10191750" cy="5114925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sp>
        <p:nvSpPr>
          <p:cNvPr id="4" name="Left Arrow 3"/>
          <p:cNvSpPr/>
          <p:nvPr/>
        </p:nvSpPr>
        <p:spPr>
          <a:xfrm>
            <a:off x="11000991" y="1628800"/>
            <a:ext cx="648072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8904312" y="5448403"/>
            <a:ext cx="648072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ثبت فایل های پایان‌نامه/ رساله در پیشخوان خدمت گلستان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15/35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06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7848" y="1163799"/>
            <a:ext cx="7160073" cy="4525963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322671"/>
            <a:ext cx="4295775" cy="2371725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2" name="Down Arrow 11"/>
          <p:cNvSpPr/>
          <p:nvPr/>
        </p:nvSpPr>
        <p:spPr>
          <a:xfrm>
            <a:off x="1775520" y="1628800"/>
            <a:ext cx="360040" cy="57606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02632" y="12450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u="sng" dirty="0">
                <a:solidFill>
                  <a:srgbClr val="FF0000"/>
                </a:solidFill>
              </a:rPr>
              <a:t>2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ثبت فایل های پایان‌نامه/ رساله در پیشخوان خدمت گلستان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16/35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092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7857" y="1671712"/>
            <a:ext cx="4937087" cy="2845321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8904312" y="126848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u="sng" dirty="0">
                <a:solidFill>
                  <a:srgbClr val="FF0000"/>
                </a:solidFill>
              </a:rPr>
              <a:t>1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2420888"/>
            <a:ext cx="4210050" cy="2867025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ثبت فایل های پایان‌نامه/ رساله در پیشخوان خدمت گلستان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17/35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956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1148A-5903-439C-B5B1-4EF394A7D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087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580062-B148-41C6-9A64-1FFE7FC3F5A9}"/>
              </a:ext>
            </a:extLst>
          </p:cNvPr>
          <p:cNvGrpSpPr/>
          <p:nvPr/>
        </p:nvGrpSpPr>
        <p:grpSpPr>
          <a:xfrm>
            <a:off x="7807694" y="103382"/>
            <a:ext cx="4275243" cy="3128019"/>
            <a:chOff x="0" y="0"/>
            <a:chExt cx="2731135" cy="2731135"/>
          </a:xfrm>
        </p:grpSpPr>
        <p:pic>
          <p:nvPicPr>
            <p:cNvPr id="5" name="Picture 4" descr="C:\Users\Alireza\Desktop\_20130605_1597102640.jpg">
              <a:extLst>
                <a:ext uri="{FF2B5EF4-FFF2-40B4-BE49-F238E27FC236}">
                  <a16:creationId xmlns:a16="http://schemas.microsoft.com/office/drawing/2014/main" id="{ACB49664-D88F-4DCE-A0DC-C0B4BF52F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1135" cy="27311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A1019194-D85D-4BC5-82AE-F59F6A0EED71}"/>
                </a:ext>
              </a:extLst>
            </p:cNvPr>
            <p:cNvSpPr/>
            <p:nvPr/>
          </p:nvSpPr>
          <p:spPr>
            <a:xfrm>
              <a:off x="1009650" y="571500"/>
              <a:ext cx="1123950" cy="116205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088848"/>
            <a:ext cx="10363200" cy="3310241"/>
          </a:xfrm>
        </p:spPr>
        <p:txBody>
          <a:bodyPr>
            <a:normAutofit fontScale="90000"/>
          </a:bodyPr>
          <a:lstStyle/>
          <a:p>
            <a:pPr rtl="1">
              <a:lnSpc>
                <a:spcPct val="150000"/>
              </a:lnSpc>
            </a:pPr>
            <a:br>
              <a:rPr lang="fa-IR" sz="4800" dirty="0">
                <a:latin typeface="IranNastaliq" pitchFamily="18" charset="0"/>
                <a:cs typeface="IranNastaliq" pitchFamily="18" charset="0"/>
              </a:rPr>
            </a:br>
            <a:r>
              <a:rPr lang="fa-IR" sz="4900" b="1" dirty="0">
                <a:solidFill>
                  <a:schemeClr val="accent3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فرایند تحویل پایان نامه/ رساله در پیشخوان خدمت گلستان  و </a:t>
            </a:r>
            <a:br>
              <a:rPr lang="fa-IR" sz="4900" b="1" dirty="0">
                <a:solidFill>
                  <a:schemeClr val="accent3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4900" dirty="0">
                <a:solidFill>
                  <a:schemeClr val="accent3">
                    <a:lumMod val="50000"/>
                  </a:schemeClr>
                </a:solidFill>
                <a:latin typeface="IranNastaliq" pitchFamily="18" charset="0"/>
                <a:cs typeface="IranNastaliq" pitchFamily="18" charset="0"/>
              </a:rPr>
              <a:t>ثبت درخواست در ایرانداک</a:t>
            </a:r>
            <a:br>
              <a:rPr lang="fa-IR" sz="4800" dirty="0">
                <a:latin typeface="IranNastaliq" pitchFamily="18" charset="0"/>
                <a:cs typeface="IranNastaliq" pitchFamily="18" charset="0"/>
              </a:rPr>
            </a:br>
            <a:endParaRPr lang="en-US" sz="4800" dirty="0">
              <a:latin typeface="IranNastaliq" pitchFamily="18" charset="0"/>
              <a:cs typeface="IranNastaliq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855C77-B559-4AE1-A3CD-C22E094ADEC0}"/>
              </a:ext>
            </a:extLst>
          </p:cNvPr>
          <p:cNvGrpSpPr/>
          <p:nvPr/>
        </p:nvGrpSpPr>
        <p:grpSpPr>
          <a:xfrm>
            <a:off x="117644" y="5341939"/>
            <a:ext cx="1803400" cy="1406525"/>
            <a:chOff x="0" y="0"/>
            <a:chExt cx="1352550" cy="1406525"/>
          </a:xfrm>
        </p:grpSpPr>
        <p:pic>
          <p:nvPicPr>
            <p:cNvPr id="8" name="Picture 7" descr="C:\Users\Alireza\Desktop\_20130605_1597102640 - Copy.jpg">
              <a:extLst>
                <a:ext uri="{FF2B5EF4-FFF2-40B4-BE49-F238E27FC236}">
                  <a16:creationId xmlns:a16="http://schemas.microsoft.com/office/drawing/2014/main" id="{F2B69476-ABD5-456D-B3F1-01F323D34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4" t="22435" r="23554" b="35852"/>
            <a:stretch/>
          </p:blipFill>
          <p:spPr bwMode="auto">
            <a:xfrm>
              <a:off x="0" y="114300"/>
              <a:ext cx="1266825" cy="12922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7317877E-ECCD-46ED-8E45-481823CBCFCB}"/>
                </a:ext>
              </a:extLst>
            </p:cNvPr>
            <p:cNvSpPr/>
            <p:nvPr/>
          </p:nvSpPr>
          <p:spPr>
            <a:xfrm rot="10800000">
              <a:off x="228600" y="0"/>
              <a:ext cx="1123950" cy="116205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3" y="103382"/>
            <a:ext cx="149536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074FC8-F3C8-1A7D-BE1F-59AB23EC5F32}"/>
              </a:ext>
            </a:extLst>
          </p:cNvPr>
          <p:cNvSpPr txBox="1"/>
          <p:nvPr/>
        </p:nvSpPr>
        <p:spPr>
          <a:xfrm>
            <a:off x="623392" y="5678033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>
                <a:solidFill>
                  <a:srgbClr val="E54F4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آذر  ماه سال </a:t>
            </a:r>
            <a:r>
              <a:rPr lang="fa-IR" sz="2000" b="1" dirty="0">
                <a:solidFill>
                  <a:srgbClr val="E54F4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1402</a:t>
            </a:r>
            <a:endParaRPr lang="en-US" sz="3200" b="1" dirty="0">
              <a:solidFill>
                <a:srgbClr val="E54F4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562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2" y="1844824"/>
            <a:ext cx="8253225" cy="30243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ثبت فایل های پایان‌نامه/ رساله در پیشخوان خدمت گلستان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18/35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1247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982045"/>
            <a:ext cx="4985544" cy="52954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ایجاد درخواست تحویل پایان نامه/ رساله در پیشخوان خدمت گلستان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19/35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403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432" y="2053397"/>
            <a:ext cx="10610850" cy="3152775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ثبت فایل های پایان‌نامه/ رساله در پیشخوان خدمت گلستان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20/35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855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847850"/>
            <a:ext cx="10582275" cy="31623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4223793" y="167769"/>
            <a:ext cx="796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rgbClr val="000000"/>
                </a:solidFill>
                <a:cs typeface="B Nazanin" pitchFamily="2" charset="-78"/>
              </a:rPr>
              <a:t>ثبت فایل پایان‌نامه در پیشخوان خدمت گلستان- </a:t>
            </a:r>
            <a:r>
              <a:rPr lang="fa-IR" sz="2400" b="1" dirty="0">
                <a:solidFill>
                  <a:srgbClr val="000000"/>
                </a:solidFill>
                <a:cs typeface="B Nazanin" pitchFamily="2" charset="-78"/>
              </a:rPr>
              <a:t>دستورالعمل تحویل پایان نامه/ رساله 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4072" y="342900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>
                <a:solidFill>
                  <a:srgbClr val="C00000"/>
                </a:solidFill>
                <a:cs typeface="B Nazanin" panose="00000400000000000000" pitchFamily="2" charset="-78"/>
              </a:rPr>
              <a:t>دستورالعمل تحویل پایان نامه</a:t>
            </a:r>
            <a:endParaRPr lang="en-US" sz="12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21/35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316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2024" y="1005250"/>
            <a:ext cx="3960440" cy="5225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44" y="994875"/>
            <a:ext cx="3973307" cy="52299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rgbClr val="000000"/>
                </a:solidFill>
                <a:cs typeface="B Nazanin" pitchFamily="2" charset="-78"/>
              </a:rPr>
              <a:t>دستورالعمل تحویل پایان نامه/ رساله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22/35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011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700" y="1412776"/>
            <a:ext cx="10544175" cy="31337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درخواست تحویل پایان نامه/ رساله 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88088" y="2979638"/>
            <a:ext cx="1646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b="1" dirty="0">
                <a:solidFill>
                  <a:srgbClr val="C00000"/>
                </a:solidFill>
                <a:cs typeface="B Nazanin" pitchFamily="2" charset="-78"/>
              </a:rPr>
              <a:t>درخواست تحویل پایان نامه 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23/35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0968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982045"/>
            <a:ext cx="4985544" cy="52954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درخواست تحویل پایان نامه/ رساله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24/35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9874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88" y="2029584"/>
            <a:ext cx="10601325" cy="3200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3791744" y="188640"/>
            <a:ext cx="8352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ثبت فایل پایان‌نامه/ رساله در پیشخوان خدمت گلستان- بارگذاری مدارک موردنیاز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4072" y="3603710"/>
            <a:ext cx="1535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b="1" dirty="0">
                <a:solidFill>
                  <a:srgbClr val="C00000"/>
                </a:solidFill>
                <a:cs typeface="B Nazanin" pitchFamily="2" charset="-78"/>
              </a:rPr>
              <a:t>بارگذاری مدارک مورد نیاز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25/35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8433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بارگذاری مدارک مورد نیاز در پیشخوان خدمت گلستان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6400" y="2996371"/>
            <a:ext cx="207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0000"/>
                </a:solidFill>
                <a:cs typeface="B Nazanin" panose="00000400000000000000" pitchFamily="2" charset="-78"/>
              </a:rPr>
              <a:t>بارگذاری فایل های پایان نامه </a:t>
            </a:r>
            <a:endParaRPr lang="en-US" sz="14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6400" y="3322008"/>
            <a:ext cx="207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0000"/>
                </a:solidFill>
                <a:cs typeface="B Nazanin" panose="00000400000000000000" pitchFamily="2" charset="-78"/>
              </a:rPr>
              <a:t>بارگذاری گواهی دفاع </a:t>
            </a:r>
            <a:endParaRPr lang="en-US" sz="14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6399" y="3697287"/>
            <a:ext cx="2547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>
                <a:solidFill>
                  <a:srgbClr val="000000"/>
                </a:solidFill>
                <a:cs typeface="B Nazanin" panose="00000400000000000000" pitchFamily="2" charset="-78"/>
              </a:rPr>
              <a:t>بارگذاری کد رهیگری (ایمیل ایرانداک)</a:t>
            </a:r>
            <a:endParaRPr lang="en-US" sz="1400" b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8288" y="411868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solidFill>
                  <a:srgbClr val="000000"/>
                </a:solidFill>
                <a:cs typeface="B Nazanin" panose="00000400000000000000" pitchFamily="2" charset="-78"/>
              </a:rPr>
              <a:t>بارگذاری مقاله </a:t>
            </a:r>
          </a:p>
          <a:p>
            <a:pPr algn="ctr"/>
            <a:r>
              <a:rPr lang="fa-IR" sz="1400" b="1" dirty="0">
                <a:solidFill>
                  <a:srgbClr val="FF0000"/>
                </a:solidFill>
                <a:cs typeface="B Nazanin" panose="00000400000000000000" pitchFamily="2" charset="-78"/>
              </a:rPr>
              <a:t>(الزامی برای مقطع دکتری) </a:t>
            </a:r>
            <a:endParaRPr lang="en-US" sz="1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1" y="1888495"/>
            <a:ext cx="9363075" cy="28670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26/35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3742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6150" y="981357"/>
            <a:ext cx="5876593" cy="362040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3503712" y="188640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نحوه بارگذاری فایل ها در پیشخوان خدمت گلستان 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3789040"/>
            <a:ext cx="4753784" cy="22842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27/35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896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0"/>
          <p:cNvSpPr/>
          <p:nvPr/>
        </p:nvSpPr>
        <p:spPr>
          <a:xfrm>
            <a:off x="5534751" y="4755543"/>
            <a:ext cx="957548" cy="401649"/>
          </a:xfrm>
          <a:prstGeom prst="downArrow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>
            <a:off x="3503712" y="4797152"/>
            <a:ext cx="957548" cy="401649"/>
          </a:xfrm>
          <a:prstGeom prst="downArrow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>
            <a:off x="3914044" y="3789040"/>
            <a:ext cx="957548" cy="401649"/>
          </a:xfrm>
          <a:prstGeom prst="downArrow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>
            <a:off x="5103100" y="3789040"/>
            <a:ext cx="957548" cy="401649"/>
          </a:xfrm>
          <a:prstGeom prst="downArrow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wn Arrow 67"/>
          <p:cNvSpPr/>
          <p:nvPr/>
        </p:nvSpPr>
        <p:spPr>
          <a:xfrm>
            <a:off x="8183439" y="3775620"/>
            <a:ext cx="957548" cy="401649"/>
          </a:xfrm>
          <a:prstGeom prst="downArrow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/>
          <p:cNvSpPr/>
          <p:nvPr/>
        </p:nvSpPr>
        <p:spPr>
          <a:xfrm>
            <a:off x="4476072" y="2761190"/>
            <a:ext cx="957548" cy="401649"/>
          </a:xfrm>
          <a:prstGeom prst="downArrow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8112224" y="2721278"/>
            <a:ext cx="957548" cy="401649"/>
          </a:xfrm>
          <a:prstGeom prst="downArrow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87020" y="2348880"/>
            <a:ext cx="4675013" cy="445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-20151" y="30476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5372" y="908720"/>
            <a:ext cx="4926964" cy="55432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7538" y="1691305"/>
            <a:ext cx="6140398" cy="42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تهیه نسخه نهايي پايان نامه بر اساس دستورالعمل نگارش پایان نامه دانشگاه</a:t>
            </a:r>
            <a:endParaRPr lang="en-US" b="1" kern="0" dirty="0">
              <a:solidFill>
                <a:schemeClr val="bg1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1847256" y="1439103"/>
            <a:ext cx="3050131" cy="250475"/>
          </a:xfrm>
          <a:prstGeom prst="parallelogram">
            <a:avLst>
              <a:gd name="adj" fmla="val 22214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213218" y="989246"/>
            <a:ext cx="5299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fa-IR" b="1" dirty="0">
                <a:solidFill>
                  <a:srgbClr val="000000"/>
                </a:solidFill>
                <a:cs typeface="B Nazanin" pitchFamily="2" charset="-78"/>
              </a:rPr>
              <a:t>پس از دفاع و گرفتن تایید انجام اصلاحات از استاد راهنما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93367" y="2388387"/>
            <a:ext cx="4862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تحویل پایان نامه/ رساله از طریق پیشخوان گلستان</a:t>
            </a:r>
            <a:endParaRPr lang="en-US" b="1" kern="0" dirty="0">
              <a:solidFill>
                <a:schemeClr val="bg1"/>
              </a:solidFill>
              <a:latin typeface="Arial" pitchFamily="34" charset="0"/>
              <a:cs typeface="B Nazanin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109280-A5B8-A2F2-2E5F-CCD505210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61180"/>
            <a:ext cx="2514600" cy="21050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76C3E4-209E-59FC-FDCE-42DB79A4B710}"/>
              </a:ext>
            </a:extLst>
          </p:cNvPr>
          <p:cNvSpPr txBox="1"/>
          <p:nvPr/>
        </p:nvSpPr>
        <p:spPr>
          <a:xfrm>
            <a:off x="8894354" y="170982"/>
            <a:ext cx="327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تحویل پایان نامه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" y="21447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87902" y="6434017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59249" y="3233237"/>
            <a:ext cx="1991194" cy="612069"/>
            <a:chOff x="644348" y="1066802"/>
            <a:chExt cx="3832883" cy="1337697"/>
          </a:xfrm>
        </p:grpSpPr>
        <p:sp>
          <p:nvSpPr>
            <p:cNvPr id="42" name="Parallelogram 5"/>
            <p:cNvSpPr/>
            <p:nvPr/>
          </p:nvSpPr>
          <p:spPr>
            <a:xfrm rot="16200000" flipV="1">
              <a:off x="1891941" y="-180791"/>
              <a:ext cx="1337697" cy="383288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4253" y="1287543"/>
              <a:ext cx="3491072" cy="7399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مقطع دکتری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008901" y="4264204"/>
            <a:ext cx="2095211" cy="584775"/>
            <a:chOff x="5236969" y="4025106"/>
            <a:chExt cx="2595022" cy="1074478"/>
          </a:xfrm>
        </p:grpSpPr>
        <p:sp>
          <p:nvSpPr>
            <p:cNvPr id="45" name="Parallelogram 5"/>
            <p:cNvSpPr/>
            <p:nvPr/>
          </p:nvSpPr>
          <p:spPr>
            <a:xfrm rot="10800000" flipH="1" flipV="1">
              <a:off x="5236969" y="4038668"/>
              <a:ext cx="2595022" cy="989565"/>
            </a:xfrm>
            <a:prstGeom prst="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35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44784" y="4025106"/>
              <a:ext cx="2398119" cy="10744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sz="1600" b="1" dirty="0">
                  <a:solidFill>
                    <a:schemeClr val="accent4">
                      <a:lumMod val="50000"/>
                    </a:schemeClr>
                  </a:solidFill>
                  <a:cs typeface="B Nazanin" panose="00000400000000000000" pitchFamily="2" charset="-78"/>
                </a:rPr>
                <a:t>دفاع با مقاله چاپ شده </a:t>
              </a:r>
              <a:endParaRPr lang="en-US" sz="1600" b="1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335326" y="4246166"/>
            <a:ext cx="2793122" cy="587090"/>
            <a:chOff x="734848" y="4061079"/>
            <a:chExt cx="3848643" cy="763895"/>
          </a:xfrm>
        </p:grpSpPr>
        <p:sp>
          <p:nvSpPr>
            <p:cNvPr id="48" name="Parallelogram 5"/>
            <p:cNvSpPr/>
            <p:nvPr/>
          </p:nvSpPr>
          <p:spPr>
            <a:xfrm rot="16200000" flipV="1">
              <a:off x="2299929" y="2495998"/>
              <a:ext cx="718481" cy="384864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62144" y="4064091"/>
              <a:ext cx="3621347" cy="7608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sz="1600" b="1" dirty="0">
                  <a:solidFill>
                    <a:schemeClr val="accent3">
                      <a:lumMod val="50000"/>
                    </a:schemeClr>
                  </a:solidFill>
                  <a:cs typeface="B Nazanin" panose="00000400000000000000" pitchFamily="2" charset="-78"/>
                </a:rPr>
                <a:t>حداکثر تا سه ماه بعد از تاریخ دفاع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590456" y="3207662"/>
            <a:ext cx="2001084" cy="637645"/>
            <a:chOff x="644347" y="1066801"/>
            <a:chExt cx="3832883" cy="1193561"/>
          </a:xfrm>
        </p:grpSpPr>
        <p:sp>
          <p:nvSpPr>
            <p:cNvPr id="51" name="Parallelogram 5"/>
            <p:cNvSpPr/>
            <p:nvPr/>
          </p:nvSpPr>
          <p:spPr>
            <a:xfrm rot="16200000" flipV="1">
              <a:off x="1964008" y="-252860"/>
              <a:ext cx="1193561" cy="383288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4349" y="1251797"/>
              <a:ext cx="3789792" cy="6337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مقطع کارشناسی ارشد </a:t>
              </a:r>
              <a:endParaRPr lang="en-US" sz="16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6" name="Parallelogram 55"/>
          <p:cNvSpPr/>
          <p:nvPr/>
        </p:nvSpPr>
        <p:spPr>
          <a:xfrm>
            <a:off x="4517058" y="2100144"/>
            <a:ext cx="3450878" cy="248736"/>
          </a:xfrm>
          <a:prstGeom prst="parallelogram">
            <a:avLst>
              <a:gd name="adj" fmla="val 22214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691330" y="4279075"/>
            <a:ext cx="2213206" cy="590826"/>
            <a:chOff x="5236969" y="4038669"/>
            <a:chExt cx="2595022" cy="347474"/>
          </a:xfrm>
        </p:grpSpPr>
        <p:sp>
          <p:nvSpPr>
            <p:cNvPr id="59" name="Parallelogram 5"/>
            <p:cNvSpPr/>
            <p:nvPr/>
          </p:nvSpPr>
          <p:spPr>
            <a:xfrm rot="10800000" flipH="1" flipV="1">
              <a:off x="5236969" y="4038669"/>
              <a:ext cx="2595022" cy="342224"/>
            </a:xfrm>
            <a:prstGeom prst="rect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35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54775" y="4042228"/>
              <a:ext cx="2398118" cy="343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sz="1600" b="1" dirty="0">
                  <a:solidFill>
                    <a:schemeClr val="accent4">
                      <a:lumMod val="50000"/>
                    </a:schemeClr>
                  </a:solidFill>
                  <a:cs typeface="B Nazanin" panose="00000400000000000000" pitchFamily="2" charset="-78"/>
                </a:rPr>
                <a:t>دفاع با نامه پذیرش مقاله </a:t>
              </a:r>
              <a:endParaRPr lang="en-US" sz="1600" b="1" dirty="0">
                <a:solidFill>
                  <a:schemeClr val="accent4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960790" y="5219535"/>
            <a:ext cx="2791394" cy="589547"/>
            <a:chOff x="734848" y="4061079"/>
            <a:chExt cx="3848643" cy="760753"/>
          </a:xfrm>
        </p:grpSpPr>
        <p:sp>
          <p:nvSpPr>
            <p:cNvPr id="62" name="Parallelogram 5"/>
            <p:cNvSpPr/>
            <p:nvPr/>
          </p:nvSpPr>
          <p:spPr>
            <a:xfrm rot="16200000" flipV="1">
              <a:off x="2299929" y="2495998"/>
              <a:ext cx="718481" cy="384864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62144" y="4067236"/>
              <a:ext cx="3621347" cy="754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sz="1600" b="1" dirty="0">
                  <a:solidFill>
                    <a:schemeClr val="accent3">
                      <a:lumMod val="50000"/>
                    </a:schemeClr>
                  </a:solidFill>
                  <a:cs typeface="B Nazanin" panose="00000400000000000000" pitchFamily="2" charset="-78"/>
                </a:rPr>
                <a:t>حداکثر تا سه ماه بعد از تاریخ دفاع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14599" y="5229200"/>
            <a:ext cx="2324691" cy="545108"/>
            <a:chOff x="734848" y="4061079"/>
            <a:chExt cx="3848643" cy="718481"/>
          </a:xfrm>
        </p:grpSpPr>
        <p:sp>
          <p:nvSpPr>
            <p:cNvPr id="65" name="Parallelogram 5"/>
            <p:cNvSpPr/>
            <p:nvPr/>
          </p:nvSpPr>
          <p:spPr>
            <a:xfrm rot="16200000" flipV="1">
              <a:off x="2299929" y="2495998"/>
              <a:ext cx="718481" cy="384864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62144" y="4221416"/>
              <a:ext cx="3621347" cy="446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sz="1600" b="1" dirty="0">
                  <a:solidFill>
                    <a:schemeClr val="accent3">
                      <a:lumMod val="50000"/>
                    </a:schemeClr>
                  </a:solidFill>
                  <a:cs typeface="B Nazanin" panose="00000400000000000000" pitchFamily="2" charset="-78"/>
                </a:rPr>
                <a:t>تا زمان چاپ مقاله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1/35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0975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935638"/>
            <a:ext cx="9289032" cy="28865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تایید و ارسال درخواست تحویل پایان نامه/ رساله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23792" y="3900648"/>
            <a:ext cx="3321586" cy="247424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392144" y="230808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b="1" dirty="0">
                <a:solidFill>
                  <a:srgbClr val="FF0000"/>
                </a:solidFill>
                <a:cs typeface="B Nazanin" panose="00000400000000000000" pitchFamily="2" charset="-78"/>
              </a:rPr>
              <a:t>تایید و ارسال </a:t>
            </a:r>
            <a:endParaRPr lang="en-US" sz="12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28/35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7229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781175"/>
            <a:ext cx="10582275" cy="32956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مشاهده گردش کار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4072" y="3352786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b="1" dirty="0">
                <a:solidFill>
                  <a:srgbClr val="C00000"/>
                </a:solidFill>
                <a:cs typeface="B Nazanin" pitchFamily="2" charset="-78"/>
              </a:rPr>
              <a:t>مشاهده گردش کار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29/35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0588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466" y="1458084"/>
            <a:ext cx="9448800" cy="4343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مشاهده گردش کار 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30/35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9694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27" y="933280"/>
            <a:ext cx="5472608" cy="546228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فرایند تحویل پایان نامه/ رساله و مشاهده عدم تایید ها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31/35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2117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-20151" y="-27384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자유형: 도형 1323">
            <a:extLst>
              <a:ext uri="{FF2B5EF4-FFF2-40B4-BE49-F238E27FC236}">
                <a16:creationId xmlns:a16="http://schemas.microsoft.com/office/drawing/2014/main" id="{255159D8-DB88-4E52-A27E-F371F6EABB6F}"/>
              </a:ext>
            </a:extLst>
          </p:cNvPr>
          <p:cNvSpPr/>
          <p:nvPr/>
        </p:nvSpPr>
        <p:spPr>
          <a:xfrm rot="10800000">
            <a:off x="4584643" y="962411"/>
            <a:ext cx="2955726" cy="1763327"/>
          </a:xfrm>
          <a:custGeom>
            <a:avLst/>
            <a:gdLst>
              <a:gd name="connsiteX0" fmla="*/ 112840 w 2509449"/>
              <a:gd name="connsiteY0" fmla="*/ 0 h 1671412"/>
              <a:gd name="connsiteX1" fmla="*/ 1558443 w 2509449"/>
              <a:gd name="connsiteY1" fmla="*/ 0 h 1671412"/>
              <a:gd name="connsiteX2" fmla="*/ 1671411 w 2509449"/>
              <a:gd name="connsiteY2" fmla="*/ 112840 h 1671412"/>
              <a:gd name="connsiteX3" fmla="*/ 1671411 w 2509449"/>
              <a:gd name="connsiteY3" fmla="*/ 498471 h 1671412"/>
              <a:gd name="connsiteX4" fmla="*/ 1595800 w 2509449"/>
              <a:gd name="connsiteY4" fmla="*/ 574082 h 1671412"/>
              <a:gd name="connsiteX5" fmla="*/ 1533026 w 2509449"/>
              <a:gd name="connsiteY5" fmla="*/ 574082 h 1671412"/>
              <a:gd name="connsiteX6" fmla="*/ 1462549 w 2509449"/>
              <a:gd name="connsiteY6" fmla="*/ 503606 h 1671412"/>
              <a:gd name="connsiteX7" fmla="*/ 1462549 w 2509449"/>
              <a:gd name="connsiteY7" fmla="*/ 321831 h 1671412"/>
              <a:gd name="connsiteX8" fmla="*/ 1349710 w 2509449"/>
              <a:gd name="connsiteY8" fmla="*/ 208991 h 1671412"/>
              <a:gd name="connsiteX9" fmla="*/ 321830 w 2509449"/>
              <a:gd name="connsiteY9" fmla="*/ 208991 h 1671412"/>
              <a:gd name="connsiteX10" fmla="*/ 208991 w 2509449"/>
              <a:gd name="connsiteY10" fmla="*/ 321831 h 1671412"/>
              <a:gd name="connsiteX11" fmla="*/ 208991 w 2509449"/>
              <a:gd name="connsiteY11" fmla="*/ 1349581 h 1671412"/>
              <a:gd name="connsiteX12" fmla="*/ 321830 w 2509449"/>
              <a:gd name="connsiteY12" fmla="*/ 1462421 h 1671412"/>
              <a:gd name="connsiteX13" fmla="*/ 1349581 w 2509449"/>
              <a:gd name="connsiteY13" fmla="*/ 1462421 h 1671412"/>
              <a:gd name="connsiteX14" fmla="*/ 1462421 w 2509449"/>
              <a:gd name="connsiteY14" fmla="*/ 1349581 h 1671412"/>
              <a:gd name="connsiteX15" fmla="*/ 1462421 w 2509449"/>
              <a:gd name="connsiteY15" fmla="*/ 1085717 h 1671412"/>
              <a:gd name="connsiteX16" fmla="*/ 1461223 w 2509449"/>
              <a:gd name="connsiteY16" fmla="*/ 1085717 h 1671412"/>
              <a:gd name="connsiteX17" fmla="*/ 1461223 w 2509449"/>
              <a:gd name="connsiteY17" fmla="*/ 872875 h 1671412"/>
              <a:gd name="connsiteX18" fmla="*/ 2269970 w 2509449"/>
              <a:gd name="connsiteY18" fmla="*/ 872875 h 1671412"/>
              <a:gd name="connsiteX19" fmla="*/ 2269970 w 2509449"/>
              <a:gd name="connsiteY19" fmla="*/ 836803 h 1671412"/>
              <a:gd name="connsiteX20" fmla="*/ 2342500 w 2509449"/>
              <a:gd name="connsiteY20" fmla="*/ 804710 h 1671412"/>
              <a:gd name="connsiteX21" fmla="*/ 2492311 w 2509449"/>
              <a:gd name="connsiteY21" fmla="*/ 940528 h 1671412"/>
              <a:gd name="connsiteX22" fmla="*/ 2492311 w 2509449"/>
              <a:gd name="connsiteY22" fmla="*/ 1018065 h 1671412"/>
              <a:gd name="connsiteX23" fmla="*/ 2342500 w 2509449"/>
              <a:gd name="connsiteY23" fmla="*/ 1153884 h 1671412"/>
              <a:gd name="connsiteX24" fmla="*/ 2269970 w 2509449"/>
              <a:gd name="connsiteY24" fmla="*/ 1121790 h 1671412"/>
              <a:gd name="connsiteX25" fmla="*/ 2269970 w 2509449"/>
              <a:gd name="connsiteY25" fmla="*/ 1085717 h 1671412"/>
              <a:gd name="connsiteX26" fmla="*/ 1668359 w 2509449"/>
              <a:gd name="connsiteY26" fmla="*/ 1085717 h 1671412"/>
              <a:gd name="connsiteX27" fmla="*/ 1671411 w 2509449"/>
              <a:gd name="connsiteY27" fmla="*/ 1093093 h 1671412"/>
              <a:gd name="connsiteX28" fmla="*/ 1671411 w 2509449"/>
              <a:gd name="connsiteY28" fmla="*/ 1558572 h 1671412"/>
              <a:gd name="connsiteX29" fmla="*/ 1558571 w 2509449"/>
              <a:gd name="connsiteY29" fmla="*/ 1671412 h 1671412"/>
              <a:gd name="connsiteX30" fmla="*/ 112840 w 2509449"/>
              <a:gd name="connsiteY30" fmla="*/ 1671412 h 1671412"/>
              <a:gd name="connsiteX31" fmla="*/ 0 w 2509449"/>
              <a:gd name="connsiteY31" fmla="*/ 1558572 h 1671412"/>
              <a:gd name="connsiteX32" fmla="*/ 0 w 2509449"/>
              <a:gd name="connsiteY32" fmla="*/ 112840 h 1671412"/>
              <a:gd name="connsiteX33" fmla="*/ 112840 w 2509449"/>
              <a:gd name="connsiteY33" fmla="*/ 0 h 167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09449" h="1671412">
                <a:moveTo>
                  <a:pt x="112840" y="0"/>
                </a:moveTo>
                <a:lnTo>
                  <a:pt x="1558443" y="0"/>
                </a:lnTo>
                <a:cubicBezTo>
                  <a:pt x="1620833" y="0"/>
                  <a:pt x="1671411" y="50580"/>
                  <a:pt x="1671411" y="112840"/>
                </a:cubicBezTo>
                <a:lnTo>
                  <a:pt x="1671411" y="498471"/>
                </a:lnTo>
                <a:cubicBezTo>
                  <a:pt x="1671411" y="540320"/>
                  <a:pt x="1637521" y="574082"/>
                  <a:pt x="1595800" y="574082"/>
                </a:cubicBezTo>
                <a:lnTo>
                  <a:pt x="1533026" y="574082"/>
                </a:lnTo>
                <a:cubicBezTo>
                  <a:pt x="1494129" y="574082"/>
                  <a:pt x="1462549" y="542502"/>
                  <a:pt x="1462549" y="503606"/>
                </a:cubicBezTo>
                <a:lnTo>
                  <a:pt x="1462549" y="321831"/>
                </a:lnTo>
                <a:cubicBezTo>
                  <a:pt x="1462549" y="259441"/>
                  <a:pt x="1411971" y="208991"/>
                  <a:pt x="1349710" y="208991"/>
                </a:cubicBezTo>
                <a:lnTo>
                  <a:pt x="321830" y="208991"/>
                </a:lnTo>
                <a:cubicBezTo>
                  <a:pt x="259441" y="208991"/>
                  <a:pt x="208991" y="259570"/>
                  <a:pt x="208991" y="321831"/>
                </a:cubicBezTo>
                <a:lnTo>
                  <a:pt x="208991" y="1349581"/>
                </a:lnTo>
                <a:cubicBezTo>
                  <a:pt x="208991" y="1411971"/>
                  <a:pt x="259570" y="1462421"/>
                  <a:pt x="321830" y="1462421"/>
                </a:cubicBezTo>
                <a:lnTo>
                  <a:pt x="1349581" y="1462421"/>
                </a:lnTo>
                <a:cubicBezTo>
                  <a:pt x="1411971" y="1462421"/>
                  <a:pt x="1462421" y="1411843"/>
                  <a:pt x="1462421" y="1349581"/>
                </a:cubicBezTo>
                <a:lnTo>
                  <a:pt x="1462421" y="1085717"/>
                </a:lnTo>
                <a:lnTo>
                  <a:pt x="1461223" y="1085717"/>
                </a:lnTo>
                <a:lnTo>
                  <a:pt x="1461223" y="872875"/>
                </a:lnTo>
                <a:lnTo>
                  <a:pt x="2269970" y="872875"/>
                </a:lnTo>
                <a:lnTo>
                  <a:pt x="2269970" y="836803"/>
                </a:lnTo>
                <a:cubicBezTo>
                  <a:pt x="2269970" y="799190"/>
                  <a:pt x="2314644" y="779420"/>
                  <a:pt x="2342500" y="804710"/>
                </a:cubicBezTo>
                <a:lnTo>
                  <a:pt x="2492311" y="940528"/>
                </a:lnTo>
                <a:cubicBezTo>
                  <a:pt x="2515162" y="961325"/>
                  <a:pt x="2515162" y="997269"/>
                  <a:pt x="2492311" y="1018065"/>
                </a:cubicBezTo>
                <a:lnTo>
                  <a:pt x="2342500" y="1153884"/>
                </a:lnTo>
                <a:cubicBezTo>
                  <a:pt x="2314644" y="1179173"/>
                  <a:pt x="2269970" y="1159403"/>
                  <a:pt x="2269970" y="1121790"/>
                </a:cubicBezTo>
                <a:lnTo>
                  <a:pt x="2269970" y="1085717"/>
                </a:lnTo>
                <a:lnTo>
                  <a:pt x="1668359" y="1085717"/>
                </a:lnTo>
                <a:lnTo>
                  <a:pt x="1671411" y="1093093"/>
                </a:lnTo>
                <a:lnTo>
                  <a:pt x="1671411" y="1558572"/>
                </a:lnTo>
                <a:cubicBezTo>
                  <a:pt x="1671411" y="1620961"/>
                  <a:pt x="1620833" y="1671412"/>
                  <a:pt x="1558571" y="1671412"/>
                </a:cubicBezTo>
                <a:lnTo>
                  <a:pt x="112840" y="1671412"/>
                </a:lnTo>
                <a:cubicBezTo>
                  <a:pt x="50450" y="1671412"/>
                  <a:pt x="0" y="1620833"/>
                  <a:pt x="0" y="1558572"/>
                </a:cubicBezTo>
                <a:lnTo>
                  <a:pt x="0" y="112840"/>
                </a:lnTo>
                <a:cubicBezTo>
                  <a:pt x="0" y="50580"/>
                  <a:pt x="50579" y="0"/>
                  <a:pt x="112840" y="0"/>
                </a:cubicBezTo>
                <a:close/>
              </a:path>
            </a:pathLst>
          </a:custGeom>
          <a:solidFill>
            <a:srgbClr val="7030A0"/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876" y="2803902"/>
            <a:ext cx="10972800" cy="3629890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753729" y="723756"/>
            <a:ext cx="6259411" cy="2056078"/>
            <a:chOff x="-2236593" y="1133282"/>
            <a:chExt cx="6259411" cy="20560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91128F-DB36-4AE3-8153-C5A4A53C6544}"/>
                </a:ext>
              </a:extLst>
            </p:cNvPr>
            <p:cNvSpPr txBox="1"/>
            <p:nvPr/>
          </p:nvSpPr>
          <p:spPr>
            <a:xfrm>
              <a:off x="-2236593" y="1865921"/>
              <a:ext cx="27851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600" b="1" dirty="0">
                  <a:solidFill>
                    <a:srgbClr val="7030A0"/>
                  </a:solidFill>
                  <a:cs typeface="B Nazanin" panose="00000400000000000000" pitchFamily="2" charset="-78"/>
                </a:rPr>
                <a:t>- تایید اطلاعات از سوی دانشگاه </a:t>
              </a:r>
            </a:p>
            <a:p>
              <a:pPr algn="r" rtl="1">
                <a:lnSpc>
                  <a:spcPct val="150000"/>
                </a:lnSpc>
              </a:pPr>
              <a:r>
                <a:rPr lang="fa-IR" altLang="ko-KR" sz="1600" b="1" dirty="0">
                  <a:solidFill>
                    <a:srgbClr val="7030A0"/>
                  </a:solidFill>
                  <a:cs typeface="B Nazanin" panose="00000400000000000000" pitchFamily="2" charset="-78"/>
                </a:rPr>
                <a:t>- دریافت پیامک از سامانه</a:t>
              </a:r>
            </a:p>
            <a:p>
              <a:pPr algn="ctr"/>
              <a:r>
                <a:rPr lang="fa-IR" altLang="ko-KR" sz="1600" b="1" dirty="0">
                  <a:solidFill>
                    <a:srgbClr val="7030A0"/>
                  </a:solidFill>
                  <a:cs typeface="B Nazanin" panose="00000400000000000000" pitchFamily="2" charset="-78"/>
                </a:rPr>
                <a:t>  </a:t>
              </a:r>
            </a:p>
            <a:p>
              <a:pPr algn="ctr"/>
              <a:endParaRPr lang="ko-KR" altLang="en-US" sz="1600" b="1" dirty="0">
                <a:solidFill>
                  <a:srgbClr val="7030A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9614" y="1989647"/>
              <a:ext cx="2110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b="1" dirty="0">
                  <a:solidFill>
                    <a:srgbClr val="7030A0"/>
                  </a:solidFill>
                  <a:cs typeface="B Nazanin" panose="00000400000000000000" pitchFamily="2" charset="-78"/>
                </a:rPr>
                <a:t>تایید دانشگاه </a:t>
              </a:r>
            </a:p>
            <a:p>
              <a:pPr algn="ctr"/>
              <a:r>
                <a:rPr lang="fa-IR" sz="1400" b="1" dirty="0">
                  <a:solidFill>
                    <a:srgbClr val="7030A0"/>
                  </a:solidFill>
                  <a:cs typeface="B Nazanin" panose="00000400000000000000" pitchFamily="2" charset="-78"/>
                </a:rPr>
                <a:t>(دریافت رسید نهایی)</a:t>
              </a:r>
              <a:endParaRPr lang="en-US" sz="1400" b="1" dirty="0">
                <a:solidFill>
                  <a:srgbClr val="7030A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타원 1328">
              <a:extLst>
                <a:ext uri="{FF2B5EF4-FFF2-40B4-BE49-F238E27FC236}">
                  <a16:creationId xmlns:a16="http://schemas.microsoft.com/office/drawing/2014/main" id="{08204CCA-A49D-49A6-8F76-C42F8BC3B317}"/>
                </a:ext>
              </a:extLst>
            </p:cNvPr>
            <p:cNvSpPr/>
            <p:nvPr/>
          </p:nvSpPr>
          <p:spPr>
            <a:xfrm>
              <a:off x="2229727" y="1133282"/>
              <a:ext cx="812055" cy="812055"/>
            </a:xfrm>
            <a:prstGeom prst="ellipse">
              <a:avLst/>
            </a:prstGeom>
            <a:solidFill>
              <a:srgbClr val="7030A0"/>
            </a:solidFill>
            <a:ln w="317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25974" y="1356520"/>
              <a:ext cx="1596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5</a:t>
              </a:r>
              <a:endParaRPr 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" y="21447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7104113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تایید فایل ایرانداک توسط دانشگاه 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32/35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5475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5447928" y="188640"/>
            <a:ext cx="669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پاسخگویی به سوالات نظرسنجی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57" y="838945"/>
            <a:ext cx="8203788" cy="28180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1424" y="3786853"/>
            <a:ext cx="10225136" cy="253667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33/35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8172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812" y="1556792"/>
            <a:ext cx="10972800" cy="39234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3431704" y="188640"/>
            <a:ext cx="8712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تایید توسط کارشناس دانشکده و ارسال پرونده به اداره فارغ التحصیلان 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34/35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0935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3431704" y="188640"/>
            <a:ext cx="8712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درخواست صدور مدرک فارغ التحصیلی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1988840"/>
            <a:ext cx="8585592" cy="305216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35/35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9009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E5F1-2154-69BB-CA26-7ACCB58CC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AB203-CDBB-067C-F7D7-672C1D9035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38875" y="5301208"/>
            <a:ext cx="445840" cy="365125"/>
          </a:xfrm>
          <a:prstGeom prst="rect">
            <a:avLst/>
          </a:prstGeom>
        </p:spPr>
        <p:txBody>
          <a:bodyPr/>
          <a:lstStyle/>
          <a:p>
            <a:fld id="{8C2E478F-E849-4A8C-AF1F-CBCC78A7CBFA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39A5A-D25E-705F-5C32-4636F74E42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8" y="0"/>
            <a:ext cx="12192000" cy="760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A6062-03CE-5968-1EF9-E3E970F27D61}"/>
              </a:ext>
            </a:extLst>
          </p:cNvPr>
          <p:cNvSpPr txBox="1"/>
          <p:nvPr/>
        </p:nvSpPr>
        <p:spPr>
          <a:xfrm>
            <a:off x="767408" y="1268760"/>
            <a:ext cx="100091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b="1" dirty="0">
                <a:solidFill>
                  <a:schemeClr val="tx2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                                                        هر ظرفی از آنچه در آن می نهند پر شود،</a:t>
            </a:r>
            <a:endParaRPr lang="en-US" sz="4000" b="1" dirty="0">
              <a:solidFill>
                <a:schemeClr val="tx2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endParaRPr lang="en-US" sz="4000" b="1" dirty="0">
              <a:solidFill>
                <a:schemeClr val="tx2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r>
              <a:rPr lang="fa-IR" sz="4000" b="1" dirty="0">
                <a:solidFill>
                  <a:schemeClr val="tx2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                         مگر ظرف دانش، که هر چه در آن می نهند فراختر می شود. </a:t>
            </a:r>
            <a:endParaRPr lang="en-US" sz="4000" b="1" dirty="0">
              <a:solidFill>
                <a:schemeClr val="tx2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r>
              <a:rPr lang="fa-IR" sz="4000" b="1" dirty="0">
                <a:solidFill>
                  <a:schemeClr val="tx2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 </a:t>
            </a:r>
          </a:p>
          <a:p>
            <a:r>
              <a:rPr lang="fa-IR" sz="3600" b="1" dirty="0">
                <a:solidFill>
                  <a:schemeClr val="tx2"/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امام علی (علیه السلام)</a:t>
            </a:r>
            <a:endParaRPr lang="en-US" sz="3600" b="1" dirty="0">
              <a:solidFill>
                <a:schemeClr val="tx2"/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36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890160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90160" y="-27384"/>
            <a:ext cx="6301840" cy="68853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6A5CCC-02E8-7DF3-D82B-20C831FB955C}"/>
              </a:ext>
            </a:extLst>
          </p:cNvPr>
          <p:cNvSpPr txBox="1">
            <a:spLocks/>
          </p:cNvSpPr>
          <p:nvPr/>
        </p:nvSpPr>
        <p:spPr>
          <a:xfrm>
            <a:off x="4799856" y="12483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latin typeface="+mj-lt"/>
                <a:ea typeface="+mj-ea"/>
                <a:cs typeface="A EntezareZohoor B3" panose="00000700000000000000" pitchFamily="2" charset="-78"/>
              </a:defRPr>
            </a:lvl1pPr>
          </a:lstStyle>
          <a:p>
            <a:r>
              <a:rPr lang="fa-IR" sz="6000" dirty="0">
                <a:solidFill>
                  <a:srgbClr val="C00000"/>
                </a:solidFill>
                <a:latin typeface="IranNastaliq" pitchFamily="18" charset="0"/>
                <a:cs typeface="IranNastaliq" pitchFamily="18" charset="0"/>
              </a:rPr>
              <a:t>با تشکر از توجه وهمراهی شما </a:t>
            </a:r>
            <a:endParaRPr lang="en-US" sz="6000" dirty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52603-3BBA-F1C4-ABCD-55FED09E3697}"/>
              </a:ext>
            </a:extLst>
          </p:cNvPr>
          <p:cNvSpPr/>
          <p:nvPr/>
        </p:nvSpPr>
        <p:spPr>
          <a:xfrm>
            <a:off x="6096000" y="284088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4800" dirty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در پناه </a:t>
            </a:r>
            <a:r>
              <a:rPr lang="fa-IR" sz="4800" dirty="0">
                <a:solidFill>
                  <a:schemeClr val="accent2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خداوند مهربان </a:t>
            </a:r>
            <a:r>
              <a:rPr lang="fa-IR" sz="4800" dirty="0">
                <a:solidFill>
                  <a:srgbClr val="7030A0"/>
                </a:solidFill>
                <a:latin typeface="IranNastaliq" pitchFamily="18" charset="0"/>
                <a:cs typeface="IranNastaliq" pitchFamily="18" charset="0"/>
              </a:rPr>
              <a:t>موفق باشید. </a:t>
            </a:r>
            <a:endParaRPr lang="en-US" sz="4800" dirty="0">
              <a:solidFill>
                <a:srgbClr val="C00000"/>
              </a:solidFill>
              <a:latin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5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038975"/>
            <a:ext cx="6768752" cy="3517518"/>
          </a:xfrm>
          <a:prstGeom prst="rect">
            <a:avLst/>
          </a:prstGeom>
          <a:ln w="6350"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2967830"/>
            <a:ext cx="4614465" cy="3379772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sp>
        <p:nvSpPr>
          <p:cNvPr id="19" name="Right Arrow 18"/>
          <p:cNvSpPr/>
          <p:nvPr/>
        </p:nvSpPr>
        <p:spPr>
          <a:xfrm>
            <a:off x="6636522" y="4657716"/>
            <a:ext cx="187220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94253" y="46093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4151784" y="188640"/>
            <a:ext cx="799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دسترسی به دستورالعمل و الگو پایان نامه/ رساله در سایت تحصیلات تکمیلی</a:t>
            </a:r>
            <a:endParaRPr lang="en-US" sz="20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2/35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032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lbow Connector 14"/>
          <p:cNvCxnSpPr/>
          <p:nvPr/>
        </p:nvCxnSpPr>
        <p:spPr>
          <a:xfrm rot="10800000" flipV="1">
            <a:off x="6257916" y="4077072"/>
            <a:ext cx="2448272" cy="720080"/>
          </a:xfrm>
          <a:prstGeom prst="bentConnector3">
            <a:avLst>
              <a:gd name="adj1" fmla="val -93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22" y="846503"/>
            <a:ext cx="5328592" cy="341177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28" y="2390707"/>
            <a:ext cx="5472608" cy="37351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51857" y="0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" y="-9029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3935760" y="188640"/>
            <a:ext cx="820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دسترسی به دستورالعمل و الگو پایان نامه/ رساله در سایت تحصیلات تکمیلی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3/35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848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ent-Up Arrow 27"/>
          <p:cNvSpPr/>
          <p:nvPr/>
        </p:nvSpPr>
        <p:spPr>
          <a:xfrm rot="16200000">
            <a:off x="5856549" y="2147648"/>
            <a:ext cx="1402040" cy="3005390"/>
          </a:xfrm>
          <a:prstGeom prst="bentUpArrow">
            <a:avLst>
              <a:gd name="adj1" fmla="val 34356"/>
              <a:gd name="adj2" fmla="val 37281"/>
              <a:gd name="adj3" fmla="val 3435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1474" y="1879115"/>
            <a:ext cx="4471749" cy="4137583"/>
            <a:chOff x="1104793" y="1736207"/>
            <a:chExt cx="4471749" cy="4137583"/>
          </a:xfrm>
        </p:grpSpPr>
        <p:sp>
          <p:nvSpPr>
            <p:cNvPr id="10" name="Rectangle 9"/>
            <p:cNvSpPr/>
            <p:nvPr/>
          </p:nvSpPr>
          <p:spPr>
            <a:xfrm rot="297575">
              <a:off x="1254681" y="1736207"/>
              <a:ext cx="4321861" cy="3955486"/>
            </a:xfrm>
            <a:prstGeom prst="rect">
              <a:avLst/>
            </a:prstGeom>
            <a:solidFill>
              <a:schemeClr val="accent4">
                <a:lumMod val="75000"/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38381" y="2106695"/>
              <a:ext cx="4321861" cy="3767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75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4793" y="3271455"/>
              <a:ext cx="4304715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fa-IR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بارگذاری فایل های پایان نامه/ رساله در گلستان </a:t>
              </a:r>
            </a:p>
            <a:p>
              <a:pPr algn="just" rtl="1">
                <a:lnSpc>
                  <a:spcPct val="150000"/>
                </a:lnSpc>
              </a:pPr>
              <a:r>
                <a:rPr lang="fa-IR" b="1" dirty="0">
                  <a:solidFill>
                    <a:srgbClr val="000000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1- فایل </a:t>
              </a: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word</a:t>
              </a:r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lang="fa-IR" b="1" dirty="0">
                  <a:solidFill>
                    <a:srgbClr val="000000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پایان نامه/ رساله </a:t>
              </a:r>
            </a:p>
            <a:p>
              <a:pPr algn="just" rtl="1">
                <a:lnSpc>
                  <a:spcPct val="150000"/>
                </a:lnSpc>
              </a:pPr>
              <a:r>
                <a:rPr lang="fa-IR" b="1" dirty="0">
                  <a:solidFill>
                    <a:srgbClr val="000000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2- فایل </a:t>
              </a: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pdf</a:t>
              </a:r>
              <a:r>
                <a:rPr lang="fa-IR" b="1" dirty="0">
                  <a:solidFill>
                    <a:srgbClr val="000000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 پایان نامه/ رساله </a:t>
              </a:r>
            </a:p>
            <a:p>
              <a:pPr algn="just" rtl="1">
                <a:lnSpc>
                  <a:spcPct val="150000"/>
                </a:lnSpc>
              </a:pPr>
              <a:r>
                <a:rPr lang="fa-IR" b="1" dirty="0">
                  <a:solidFill>
                    <a:srgbClr val="000000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3- فایل </a:t>
              </a: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pdf</a:t>
              </a:r>
              <a:r>
                <a:rPr lang="fa-IR" b="1" dirty="0">
                  <a:solidFill>
                    <a:srgbClr val="000000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 صفحات منتخب پایان نامه/ رساله</a:t>
              </a:r>
              <a:endParaRPr lang="fa-IR" sz="2000" b="1" dirty="0">
                <a:solidFill>
                  <a:srgbClr val="00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77552" y="2344354"/>
              <a:ext cx="3275747" cy="7757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38100" dist="50800" dir="162000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گام 2</a:t>
              </a:r>
              <a:endPara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15140" y="1005478"/>
            <a:ext cx="4408247" cy="4066470"/>
            <a:chOff x="6333218" y="1447800"/>
            <a:chExt cx="4409395" cy="5016309"/>
          </a:xfrm>
        </p:grpSpPr>
        <p:grpSp>
          <p:nvGrpSpPr>
            <p:cNvPr id="13" name="Group 34"/>
            <p:cNvGrpSpPr/>
            <p:nvPr/>
          </p:nvGrpSpPr>
          <p:grpSpPr>
            <a:xfrm>
              <a:off x="6333218" y="1447800"/>
              <a:ext cx="4409395" cy="5016309"/>
              <a:chOff x="6866618" y="1441706"/>
              <a:chExt cx="4409395" cy="5016309"/>
            </a:xfrm>
          </p:grpSpPr>
          <p:grpSp>
            <p:nvGrpSpPr>
              <p:cNvPr id="15" name="Group 33"/>
              <p:cNvGrpSpPr/>
              <p:nvPr/>
            </p:nvGrpSpPr>
            <p:grpSpPr>
              <a:xfrm>
                <a:off x="6866618" y="1441706"/>
                <a:ext cx="4409395" cy="5016309"/>
                <a:chOff x="6562327" y="1670306"/>
                <a:chExt cx="3497539" cy="419504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 rot="297575">
                  <a:off x="6630866" y="1670306"/>
                  <a:ext cx="3429000" cy="38862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75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562327" y="1979146"/>
                  <a:ext cx="3429000" cy="38862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75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811988" y="3584451"/>
                <a:ext cx="3338181" cy="6464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fr-FR"/>
                </a:defPPr>
                <a:lvl1pPr>
                  <a:defRPr sz="675">
                    <a:latin typeface="+mj-lt"/>
                  </a:defRPr>
                </a:lvl1pPr>
              </a:lstStyle>
              <a:p>
                <a:pPr algn="r">
                  <a:lnSpc>
                    <a:spcPct val="150000"/>
                  </a:lnSpc>
                </a:pPr>
                <a:r>
                  <a:rPr lang="fa-IR" sz="2000" b="1" dirty="0">
                    <a:solidFill>
                      <a:srgbClr val="000000"/>
                    </a:solidFill>
                    <a:cs typeface="B Nazanin" panose="00000400000000000000" pitchFamily="2" charset="-78"/>
                  </a:rPr>
                  <a:t>بارگذاری فایل های پایان نامه/ رساله در ایرانداک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fa-IR" sz="1800" b="1" dirty="0">
                    <a:solidFill>
                      <a:srgbClr val="000000"/>
                    </a:solidFill>
                    <a:cs typeface="B Nazanin" panose="00000400000000000000" pitchFamily="2" charset="-78"/>
                  </a:rPr>
                  <a:t>1- فایل </a:t>
                </a:r>
                <a:r>
                  <a:rPr 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word</a:t>
                </a:r>
                <a:r>
                  <a:rPr lang="fa-IR" sz="1800" b="1" dirty="0">
                    <a:solidFill>
                      <a:srgbClr val="000000"/>
                    </a:solidFill>
                    <a:cs typeface="B Nazanin" panose="00000400000000000000" pitchFamily="2" charset="-78"/>
                  </a:rPr>
                  <a:t> پایان نامه/ رساله 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fa-IR" sz="1800" b="1" dirty="0">
                    <a:solidFill>
                      <a:srgbClr val="000000"/>
                    </a:solidFill>
                    <a:cs typeface="B Nazanin" panose="00000400000000000000" pitchFamily="2" charset="-78"/>
                  </a:rPr>
                  <a:t>2- فایل </a:t>
                </a:r>
                <a:r>
                  <a:rPr 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pdf</a:t>
                </a:r>
                <a:r>
                  <a:rPr lang="fa-IR" sz="1800" b="1" dirty="0">
                    <a:solidFill>
                      <a:srgbClr val="000000"/>
                    </a:solidFill>
                    <a:cs typeface="B Nazanin" panose="00000400000000000000" pitchFamily="2" charset="-78"/>
                  </a:rPr>
                  <a:t> پایان نامه/ رساله </a:t>
                </a:r>
                <a:endParaRPr lang="en-US" sz="1800" b="1" dirty="0">
                  <a:solidFill>
                    <a:srgbClr val="000000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6856412" y="2057399"/>
              <a:ext cx="3276600" cy="88317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fa-IR" b="1" dirty="0">
                  <a:solidFill>
                    <a:srgbClr val="000000"/>
                  </a:solidFill>
                  <a:latin typeface="+mj-lt"/>
                  <a:cs typeface="B Nazanin" panose="00000400000000000000" pitchFamily="2" charset="-78"/>
                </a:rPr>
                <a:t>گام 1</a:t>
              </a:r>
              <a:endParaRPr lang="en-US" b="1" dirty="0">
                <a:solidFill>
                  <a:srgbClr val="000000"/>
                </a:solidFill>
                <a:latin typeface="+mj-lt"/>
                <a:cs typeface="B Nazanin" panose="00000400000000000000" pitchFamily="2" charset="-78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-20151" y="30476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" y="21447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2/26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9903" y="3340776"/>
            <a:ext cx="1981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بعد از پذیرش ایرانداک</a:t>
            </a:r>
            <a:endParaRPr 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4655840" y="188640"/>
            <a:ext cx="7488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فرایند تحویل پایان نامه/ رساله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286" y="6409913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4/35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515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427" y="1163887"/>
            <a:ext cx="7874844" cy="45259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-20151" y="30476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" y="21447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4152" y="42907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4655840" y="188640"/>
            <a:ext cx="748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ثبت فایل پایان‌نامه در ایرانداک- </a:t>
            </a:r>
            <a:r>
              <a:rPr lang="fa-IR" sz="2400" b="1" dirty="0">
                <a:solidFill>
                  <a:srgbClr val="000000"/>
                </a:solidFill>
                <a:cs typeface="B Nazanin" pitchFamily="2" charset="-78"/>
              </a:rPr>
              <a:t>ورود به حساب کاربری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5/35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014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484784"/>
            <a:ext cx="9758838" cy="45259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-20151" y="30476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" y="21447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4655840" y="188640"/>
            <a:ext cx="748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000000"/>
                </a:solidFill>
                <a:cs typeface="B Nazanin" pitchFamily="2" charset="-78"/>
              </a:rPr>
              <a:t>ثبت فایل پایان‌نامه در ایرانداک- </a:t>
            </a:r>
            <a:r>
              <a:rPr lang="fa-IR" sz="2400" b="1" dirty="0">
                <a:solidFill>
                  <a:srgbClr val="000000"/>
                </a:solidFill>
                <a:cs typeface="B Nazanin" pitchFamily="2" charset="-78"/>
              </a:rPr>
              <a:t>ورود به حساب کاربری</a:t>
            </a:r>
            <a:endParaRPr lang="en-US" sz="24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6/35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25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TextBox 1351">
            <a:extLst>
              <a:ext uri="{FF2B5EF4-FFF2-40B4-BE49-F238E27FC236}">
                <a16:creationId xmlns:a16="http://schemas.microsoft.com/office/drawing/2014/main" id="{A8153887-7DF4-46A5-B110-A9E0C286E1BC}"/>
              </a:ext>
            </a:extLst>
          </p:cNvPr>
          <p:cNvSpPr txBox="1"/>
          <p:nvPr/>
        </p:nvSpPr>
        <p:spPr>
          <a:xfrm>
            <a:off x="6426115" y="3382823"/>
            <a:ext cx="2289886" cy="227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accent2"/>
                </a:solidFill>
                <a:cs typeface="B Nazanin" panose="00000400000000000000" pitchFamily="2" charset="-78"/>
              </a:rPr>
              <a:t>- ثبت اطلاعات پروپزال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accent2"/>
                </a:solidFill>
                <a:cs typeface="B Nazanin" panose="00000400000000000000" pitchFamily="2" charset="-78"/>
              </a:rPr>
              <a:t>- بارگذاری فایل‌های پروپزال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accent2"/>
                </a:solidFill>
                <a:cs typeface="B Nazanin" panose="00000400000000000000" pitchFamily="2" charset="-78"/>
              </a:rPr>
              <a:t>- دریافت کد رهگیری 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600" b="1" dirty="0">
                <a:solidFill>
                  <a:schemeClr val="accent2"/>
                </a:solidFill>
                <a:cs typeface="B Nazanin" panose="00000400000000000000" pitchFamily="2" charset="-78"/>
              </a:rPr>
              <a:t>- تایید دانشگاه  </a:t>
            </a:r>
          </a:p>
          <a:p>
            <a:pPr algn="ctr">
              <a:lnSpc>
                <a:spcPct val="150000"/>
              </a:lnSpc>
            </a:pPr>
            <a:r>
              <a:rPr lang="fa-IR" altLang="ko-KR" sz="1600" b="1" dirty="0">
                <a:solidFill>
                  <a:schemeClr val="accent2"/>
                </a:solidFill>
                <a:cs typeface="B Nazanin" panose="00000400000000000000" pitchFamily="2" charset="-78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ko-KR" altLang="en-US" sz="16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1355" name="TextBox 1354">
            <a:extLst>
              <a:ext uri="{FF2B5EF4-FFF2-40B4-BE49-F238E27FC236}">
                <a16:creationId xmlns:a16="http://schemas.microsoft.com/office/drawing/2014/main" id="{1527DB81-27E8-46E8-BE52-FC45CC869AFC}"/>
              </a:ext>
            </a:extLst>
          </p:cNvPr>
          <p:cNvSpPr txBox="1"/>
          <p:nvPr/>
        </p:nvSpPr>
        <p:spPr>
          <a:xfrm>
            <a:off x="8794748" y="3548247"/>
            <a:ext cx="219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600" b="1" dirty="0">
                <a:solidFill>
                  <a:schemeClr val="accent1"/>
                </a:solidFill>
                <a:cs typeface="B Nazanin" panose="00000400000000000000" pitchFamily="2" charset="-78"/>
              </a:rPr>
              <a:t>- تکمیل فرم نام‌نویسی</a:t>
            </a:r>
            <a:endParaRPr lang="ko-KR" altLang="en-US" sz="16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58184" y="2298575"/>
            <a:ext cx="211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نام نویسی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72064" y="2168244"/>
            <a:ext cx="211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ثبت پیشنهاده </a:t>
            </a:r>
          </a:p>
          <a:p>
            <a:pPr algn="ctr"/>
            <a:r>
              <a:rPr lang="fa-IR" sz="16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(پروپزال)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96030" y="2905782"/>
            <a:ext cx="3160693" cy="2092722"/>
            <a:chOff x="4752699" y="932449"/>
            <a:chExt cx="3160693" cy="2092722"/>
          </a:xfrm>
        </p:grpSpPr>
        <p:sp>
          <p:nvSpPr>
            <p:cNvPr id="1326" name="자유형: 도형 1325">
              <a:extLst>
                <a:ext uri="{FF2B5EF4-FFF2-40B4-BE49-F238E27FC236}">
                  <a16:creationId xmlns:a16="http://schemas.microsoft.com/office/drawing/2014/main" id="{F792B064-8357-45CE-B447-B07BF9C86FE2}"/>
                </a:ext>
              </a:extLst>
            </p:cNvPr>
            <p:cNvSpPr/>
            <p:nvPr/>
          </p:nvSpPr>
          <p:spPr>
            <a:xfrm rot="10800000">
              <a:off x="4752699" y="1353759"/>
              <a:ext cx="2509449" cy="1671412"/>
            </a:xfrm>
            <a:custGeom>
              <a:avLst/>
              <a:gdLst>
                <a:gd name="connsiteX0" fmla="*/ 112840 w 2509449"/>
                <a:gd name="connsiteY0" fmla="*/ 0 h 1671412"/>
                <a:gd name="connsiteX1" fmla="*/ 1558443 w 2509449"/>
                <a:gd name="connsiteY1" fmla="*/ 0 h 1671412"/>
                <a:gd name="connsiteX2" fmla="*/ 1671411 w 2509449"/>
                <a:gd name="connsiteY2" fmla="*/ 112840 h 1671412"/>
                <a:gd name="connsiteX3" fmla="*/ 1671411 w 2509449"/>
                <a:gd name="connsiteY3" fmla="*/ 498471 h 1671412"/>
                <a:gd name="connsiteX4" fmla="*/ 1595800 w 2509449"/>
                <a:gd name="connsiteY4" fmla="*/ 574082 h 1671412"/>
                <a:gd name="connsiteX5" fmla="*/ 1533026 w 2509449"/>
                <a:gd name="connsiteY5" fmla="*/ 574082 h 1671412"/>
                <a:gd name="connsiteX6" fmla="*/ 1462549 w 2509449"/>
                <a:gd name="connsiteY6" fmla="*/ 503606 h 1671412"/>
                <a:gd name="connsiteX7" fmla="*/ 1462549 w 2509449"/>
                <a:gd name="connsiteY7" fmla="*/ 321831 h 1671412"/>
                <a:gd name="connsiteX8" fmla="*/ 1349710 w 2509449"/>
                <a:gd name="connsiteY8" fmla="*/ 208991 h 1671412"/>
                <a:gd name="connsiteX9" fmla="*/ 321830 w 2509449"/>
                <a:gd name="connsiteY9" fmla="*/ 208991 h 1671412"/>
                <a:gd name="connsiteX10" fmla="*/ 208991 w 2509449"/>
                <a:gd name="connsiteY10" fmla="*/ 321831 h 1671412"/>
                <a:gd name="connsiteX11" fmla="*/ 208991 w 2509449"/>
                <a:gd name="connsiteY11" fmla="*/ 1349581 h 1671412"/>
                <a:gd name="connsiteX12" fmla="*/ 321830 w 2509449"/>
                <a:gd name="connsiteY12" fmla="*/ 1462421 h 1671412"/>
                <a:gd name="connsiteX13" fmla="*/ 1349581 w 2509449"/>
                <a:gd name="connsiteY13" fmla="*/ 1462421 h 1671412"/>
                <a:gd name="connsiteX14" fmla="*/ 1462421 w 2509449"/>
                <a:gd name="connsiteY14" fmla="*/ 1349581 h 1671412"/>
                <a:gd name="connsiteX15" fmla="*/ 1462421 w 2509449"/>
                <a:gd name="connsiteY15" fmla="*/ 1085717 h 1671412"/>
                <a:gd name="connsiteX16" fmla="*/ 1461223 w 2509449"/>
                <a:gd name="connsiteY16" fmla="*/ 1085717 h 1671412"/>
                <a:gd name="connsiteX17" fmla="*/ 1461223 w 2509449"/>
                <a:gd name="connsiteY17" fmla="*/ 872875 h 1671412"/>
                <a:gd name="connsiteX18" fmla="*/ 2269970 w 2509449"/>
                <a:gd name="connsiteY18" fmla="*/ 872875 h 1671412"/>
                <a:gd name="connsiteX19" fmla="*/ 2269970 w 2509449"/>
                <a:gd name="connsiteY19" fmla="*/ 836803 h 1671412"/>
                <a:gd name="connsiteX20" fmla="*/ 2342500 w 2509449"/>
                <a:gd name="connsiteY20" fmla="*/ 804710 h 1671412"/>
                <a:gd name="connsiteX21" fmla="*/ 2492311 w 2509449"/>
                <a:gd name="connsiteY21" fmla="*/ 940528 h 1671412"/>
                <a:gd name="connsiteX22" fmla="*/ 2492311 w 2509449"/>
                <a:gd name="connsiteY22" fmla="*/ 1018065 h 1671412"/>
                <a:gd name="connsiteX23" fmla="*/ 2342500 w 2509449"/>
                <a:gd name="connsiteY23" fmla="*/ 1153884 h 1671412"/>
                <a:gd name="connsiteX24" fmla="*/ 2269970 w 2509449"/>
                <a:gd name="connsiteY24" fmla="*/ 1121790 h 1671412"/>
                <a:gd name="connsiteX25" fmla="*/ 2269970 w 2509449"/>
                <a:gd name="connsiteY25" fmla="*/ 1085717 h 1671412"/>
                <a:gd name="connsiteX26" fmla="*/ 1668359 w 2509449"/>
                <a:gd name="connsiteY26" fmla="*/ 1085717 h 1671412"/>
                <a:gd name="connsiteX27" fmla="*/ 1671411 w 2509449"/>
                <a:gd name="connsiteY27" fmla="*/ 1093093 h 1671412"/>
                <a:gd name="connsiteX28" fmla="*/ 1671411 w 2509449"/>
                <a:gd name="connsiteY28" fmla="*/ 1558572 h 1671412"/>
                <a:gd name="connsiteX29" fmla="*/ 1558571 w 2509449"/>
                <a:gd name="connsiteY29" fmla="*/ 1671412 h 1671412"/>
                <a:gd name="connsiteX30" fmla="*/ 112840 w 2509449"/>
                <a:gd name="connsiteY30" fmla="*/ 1671412 h 1671412"/>
                <a:gd name="connsiteX31" fmla="*/ 0 w 2509449"/>
                <a:gd name="connsiteY31" fmla="*/ 1558572 h 1671412"/>
                <a:gd name="connsiteX32" fmla="*/ 0 w 2509449"/>
                <a:gd name="connsiteY32" fmla="*/ 112840 h 1671412"/>
                <a:gd name="connsiteX33" fmla="*/ 112840 w 2509449"/>
                <a:gd name="connsiteY33" fmla="*/ 0 h 16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09449" h="1671412">
                  <a:moveTo>
                    <a:pt x="112840" y="0"/>
                  </a:moveTo>
                  <a:lnTo>
                    <a:pt x="1558443" y="0"/>
                  </a:lnTo>
                  <a:cubicBezTo>
                    <a:pt x="1620833" y="0"/>
                    <a:pt x="1671411" y="50580"/>
                    <a:pt x="1671411" y="112840"/>
                  </a:cubicBezTo>
                  <a:lnTo>
                    <a:pt x="1671411" y="498471"/>
                  </a:lnTo>
                  <a:cubicBezTo>
                    <a:pt x="1671411" y="540320"/>
                    <a:pt x="1637521" y="574082"/>
                    <a:pt x="1595800" y="574082"/>
                  </a:cubicBezTo>
                  <a:lnTo>
                    <a:pt x="1533026" y="574082"/>
                  </a:lnTo>
                  <a:cubicBezTo>
                    <a:pt x="1494129" y="574082"/>
                    <a:pt x="1462549" y="542502"/>
                    <a:pt x="1462549" y="503606"/>
                  </a:cubicBezTo>
                  <a:lnTo>
                    <a:pt x="1462549" y="321831"/>
                  </a:lnTo>
                  <a:cubicBezTo>
                    <a:pt x="1462549" y="259441"/>
                    <a:pt x="1411971" y="208991"/>
                    <a:pt x="1349710" y="208991"/>
                  </a:cubicBezTo>
                  <a:lnTo>
                    <a:pt x="321830" y="208991"/>
                  </a:lnTo>
                  <a:cubicBezTo>
                    <a:pt x="259441" y="208991"/>
                    <a:pt x="208991" y="259570"/>
                    <a:pt x="208991" y="321831"/>
                  </a:cubicBezTo>
                  <a:lnTo>
                    <a:pt x="208991" y="1349581"/>
                  </a:lnTo>
                  <a:cubicBezTo>
                    <a:pt x="208991" y="1411971"/>
                    <a:pt x="259570" y="1462421"/>
                    <a:pt x="321830" y="1462421"/>
                  </a:cubicBezTo>
                  <a:lnTo>
                    <a:pt x="1349581" y="1462421"/>
                  </a:lnTo>
                  <a:cubicBezTo>
                    <a:pt x="1411971" y="1462421"/>
                    <a:pt x="1462421" y="1411843"/>
                    <a:pt x="1462421" y="1349581"/>
                  </a:cubicBezTo>
                  <a:lnTo>
                    <a:pt x="1462421" y="1085717"/>
                  </a:lnTo>
                  <a:lnTo>
                    <a:pt x="1461223" y="1085717"/>
                  </a:lnTo>
                  <a:lnTo>
                    <a:pt x="1461223" y="872875"/>
                  </a:lnTo>
                  <a:lnTo>
                    <a:pt x="2269970" y="872875"/>
                  </a:lnTo>
                  <a:lnTo>
                    <a:pt x="2269970" y="836803"/>
                  </a:lnTo>
                  <a:cubicBezTo>
                    <a:pt x="2269970" y="799190"/>
                    <a:pt x="2314644" y="779420"/>
                    <a:pt x="2342500" y="804710"/>
                  </a:cubicBezTo>
                  <a:lnTo>
                    <a:pt x="2492311" y="940528"/>
                  </a:lnTo>
                  <a:cubicBezTo>
                    <a:pt x="2515162" y="961325"/>
                    <a:pt x="2515162" y="997269"/>
                    <a:pt x="2492311" y="1018065"/>
                  </a:cubicBezTo>
                  <a:lnTo>
                    <a:pt x="2342500" y="1153884"/>
                  </a:lnTo>
                  <a:cubicBezTo>
                    <a:pt x="2314644" y="1179173"/>
                    <a:pt x="2269970" y="1159403"/>
                    <a:pt x="2269970" y="1121790"/>
                  </a:cubicBezTo>
                  <a:lnTo>
                    <a:pt x="2269970" y="1085717"/>
                  </a:lnTo>
                  <a:lnTo>
                    <a:pt x="1668359" y="1085717"/>
                  </a:lnTo>
                  <a:lnTo>
                    <a:pt x="1671411" y="1093093"/>
                  </a:lnTo>
                  <a:lnTo>
                    <a:pt x="1671411" y="1558572"/>
                  </a:lnTo>
                  <a:cubicBezTo>
                    <a:pt x="1671411" y="1620961"/>
                    <a:pt x="1620833" y="1671412"/>
                    <a:pt x="1558571" y="1671412"/>
                  </a:cubicBezTo>
                  <a:lnTo>
                    <a:pt x="112840" y="1671412"/>
                  </a:lnTo>
                  <a:cubicBezTo>
                    <a:pt x="50450" y="1671412"/>
                    <a:pt x="0" y="1620833"/>
                    <a:pt x="0" y="1558572"/>
                  </a:cubicBezTo>
                  <a:lnTo>
                    <a:pt x="0" y="112840"/>
                  </a:lnTo>
                  <a:cubicBezTo>
                    <a:pt x="0" y="50580"/>
                    <a:pt x="50579" y="0"/>
                    <a:pt x="11284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1" name="타원 1330">
              <a:extLst>
                <a:ext uri="{FF2B5EF4-FFF2-40B4-BE49-F238E27FC236}">
                  <a16:creationId xmlns:a16="http://schemas.microsoft.com/office/drawing/2014/main" id="{27E9CF7A-31CF-4E3D-909D-A4818F7FAC8F}"/>
                </a:ext>
              </a:extLst>
            </p:cNvPr>
            <p:cNvSpPr/>
            <p:nvPr/>
          </p:nvSpPr>
          <p:spPr>
            <a:xfrm>
              <a:off x="6074690" y="932449"/>
              <a:ext cx="812055" cy="812055"/>
            </a:xfrm>
            <a:prstGeom prst="ellipse">
              <a:avLst/>
            </a:prstGeom>
            <a:solidFill>
              <a:schemeClr val="accent3"/>
            </a:solidFill>
            <a:ln w="317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16548" y="1107643"/>
              <a:ext cx="1596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3</a:t>
              </a:r>
              <a:endParaRPr 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56594" y="1913468"/>
              <a:ext cx="21104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700" b="1" dirty="0">
                  <a:solidFill>
                    <a:schemeClr val="accent3">
                      <a:lumMod val="75000"/>
                    </a:schemeClr>
                  </a:solidFill>
                  <a:cs typeface="B Nazanin" panose="00000400000000000000" pitchFamily="2" charset="-78"/>
                </a:rPr>
                <a:t>ثبت</a:t>
              </a:r>
            </a:p>
            <a:p>
              <a:pPr algn="ctr"/>
              <a:r>
                <a:rPr lang="fa-IR" sz="1700" b="1" dirty="0">
                  <a:solidFill>
                    <a:schemeClr val="accent3">
                      <a:lumMod val="75000"/>
                    </a:schemeClr>
                  </a:solidFill>
                  <a:cs typeface="B Nazanin" panose="00000400000000000000" pitchFamily="2" charset="-78"/>
                </a:rPr>
                <a:t>پایان نامه/ رساله</a:t>
              </a:r>
              <a:endParaRPr lang="en-US" sz="1700" b="1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22" name="Elbow Connector 21"/>
          <p:cNvCxnSpPr/>
          <p:nvPr/>
        </p:nvCxnSpPr>
        <p:spPr>
          <a:xfrm rot="10800000" flipV="1">
            <a:off x="4057971" y="2279394"/>
            <a:ext cx="2154985" cy="1809524"/>
          </a:xfrm>
          <a:prstGeom prst="bentConnector3">
            <a:avLst>
              <a:gd name="adj1" fmla="val -4004"/>
            </a:avLst>
          </a:prstGeom>
          <a:ln>
            <a:headEnd w="med" len="lg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C4507559-1175-D8F2-0729-FD8434657D5F}"/>
              </a:ext>
            </a:extLst>
          </p:cNvPr>
          <p:cNvSpPr/>
          <p:nvPr/>
        </p:nvSpPr>
        <p:spPr>
          <a:xfrm>
            <a:off x="20151" y="6453336"/>
            <a:ext cx="12192000" cy="4143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مدیریت تحصیلات تکمیلی دانشگاه الزهرا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FF9BBDA-49D7-C754-AC5A-9BB631BB73FA}"/>
              </a:ext>
            </a:extLst>
          </p:cNvPr>
          <p:cNvSpPr/>
          <p:nvPr/>
        </p:nvSpPr>
        <p:spPr>
          <a:xfrm>
            <a:off x="-20151" y="30476"/>
            <a:ext cx="12192000" cy="8062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solidFill>
                <a:srgbClr val="95A5A6"/>
              </a:solidFill>
              <a:cs typeface="B Nazanin" panose="00000400000000000000" pitchFamily="2" charset="-78"/>
            </a:endParaRPr>
          </a:p>
        </p:txBody>
      </p:sp>
      <p:pic>
        <p:nvPicPr>
          <p:cNvPr id="78" name="Picture 2">
            <a:extLst>
              <a:ext uri="{FF2B5EF4-FFF2-40B4-BE49-F238E27FC236}">
                <a16:creationId xmlns:a16="http://schemas.microsoft.com/office/drawing/2014/main" id="{7D47DE41-1BA1-CFF0-9D6D-E15BB62D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" y="21447"/>
            <a:ext cx="1209307" cy="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8FB9FC0-0C0A-2165-A367-DDF6BE3C7E0E}"/>
              </a:ext>
            </a:extLst>
          </p:cNvPr>
          <p:cNvSpPr txBox="1"/>
          <p:nvPr/>
        </p:nvSpPr>
        <p:spPr>
          <a:xfrm>
            <a:off x="4943872" y="188640"/>
            <a:ext cx="720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rgbClr val="000000"/>
                </a:solidFill>
                <a:cs typeface="B Nazanin" pitchFamily="2" charset="-78"/>
              </a:rPr>
              <a:t>ثبت فایل پروپزال در ایرانداک</a:t>
            </a:r>
            <a:endParaRPr lang="en-US" sz="28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42" name="자유형: 도형 1323">
            <a:extLst>
              <a:ext uri="{FF2B5EF4-FFF2-40B4-BE49-F238E27FC236}">
                <a16:creationId xmlns:a16="http://schemas.microsoft.com/office/drawing/2014/main" id="{255159D8-DB88-4E52-A27E-F371F6EABB6F}"/>
              </a:ext>
            </a:extLst>
          </p:cNvPr>
          <p:cNvSpPr/>
          <p:nvPr/>
        </p:nvSpPr>
        <p:spPr>
          <a:xfrm rot="10800000">
            <a:off x="6075849" y="1683841"/>
            <a:ext cx="2537881" cy="1604671"/>
          </a:xfrm>
          <a:custGeom>
            <a:avLst/>
            <a:gdLst>
              <a:gd name="connsiteX0" fmla="*/ 112840 w 2509449"/>
              <a:gd name="connsiteY0" fmla="*/ 0 h 1671412"/>
              <a:gd name="connsiteX1" fmla="*/ 1558443 w 2509449"/>
              <a:gd name="connsiteY1" fmla="*/ 0 h 1671412"/>
              <a:gd name="connsiteX2" fmla="*/ 1671411 w 2509449"/>
              <a:gd name="connsiteY2" fmla="*/ 112840 h 1671412"/>
              <a:gd name="connsiteX3" fmla="*/ 1671411 w 2509449"/>
              <a:gd name="connsiteY3" fmla="*/ 498471 h 1671412"/>
              <a:gd name="connsiteX4" fmla="*/ 1595800 w 2509449"/>
              <a:gd name="connsiteY4" fmla="*/ 574082 h 1671412"/>
              <a:gd name="connsiteX5" fmla="*/ 1533026 w 2509449"/>
              <a:gd name="connsiteY5" fmla="*/ 574082 h 1671412"/>
              <a:gd name="connsiteX6" fmla="*/ 1462549 w 2509449"/>
              <a:gd name="connsiteY6" fmla="*/ 503606 h 1671412"/>
              <a:gd name="connsiteX7" fmla="*/ 1462549 w 2509449"/>
              <a:gd name="connsiteY7" fmla="*/ 321831 h 1671412"/>
              <a:gd name="connsiteX8" fmla="*/ 1349710 w 2509449"/>
              <a:gd name="connsiteY8" fmla="*/ 208991 h 1671412"/>
              <a:gd name="connsiteX9" fmla="*/ 321830 w 2509449"/>
              <a:gd name="connsiteY9" fmla="*/ 208991 h 1671412"/>
              <a:gd name="connsiteX10" fmla="*/ 208991 w 2509449"/>
              <a:gd name="connsiteY10" fmla="*/ 321831 h 1671412"/>
              <a:gd name="connsiteX11" fmla="*/ 208991 w 2509449"/>
              <a:gd name="connsiteY11" fmla="*/ 1349581 h 1671412"/>
              <a:gd name="connsiteX12" fmla="*/ 321830 w 2509449"/>
              <a:gd name="connsiteY12" fmla="*/ 1462421 h 1671412"/>
              <a:gd name="connsiteX13" fmla="*/ 1349581 w 2509449"/>
              <a:gd name="connsiteY13" fmla="*/ 1462421 h 1671412"/>
              <a:gd name="connsiteX14" fmla="*/ 1462421 w 2509449"/>
              <a:gd name="connsiteY14" fmla="*/ 1349581 h 1671412"/>
              <a:gd name="connsiteX15" fmla="*/ 1462421 w 2509449"/>
              <a:gd name="connsiteY15" fmla="*/ 1085717 h 1671412"/>
              <a:gd name="connsiteX16" fmla="*/ 1461223 w 2509449"/>
              <a:gd name="connsiteY16" fmla="*/ 1085717 h 1671412"/>
              <a:gd name="connsiteX17" fmla="*/ 1461223 w 2509449"/>
              <a:gd name="connsiteY17" fmla="*/ 872875 h 1671412"/>
              <a:gd name="connsiteX18" fmla="*/ 2269970 w 2509449"/>
              <a:gd name="connsiteY18" fmla="*/ 872875 h 1671412"/>
              <a:gd name="connsiteX19" fmla="*/ 2269970 w 2509449"/>
              <a:gd name="connsiteY19" fmla="*/ 836803 h 1671412"/>
              <a:gd name="connsiteX20" fmla="*/ 2342500 w 2509449"/>
              <a:gd name="connsiteY20" fmla="*/ 804710 h 1671412"/>
              <a:gd name="connsiteX21" fmla="*/ 2492311 w 2509449"/>
              <a:gd name="connsiteY21" fmla="*/ 940528 h 1671412"/>
              <a:gd name="connsiteX22" fmla="*/ 2492311 w 2509449"/>
              <a:gd name="connsiteY22" fmla="*/ 1018065 h 1671412"/>
              <a:gd name="connsiteX23" fmla="*/ 2342500 w 2509449"/>
              <a:gd name="connsiteY23" fmla="*/ 1153884 h 1671412"/>
              <a:gd name="connsiteX24" fmla="*/ 2269970 w 2509449"/>
              <a:gd name="connsiteY24" fmla="*/ 1121790 h 1671412"/>
              <a:gd name="connsiteX25" fmla="*/ 2269970 w 2509449"/>
              <a:gd name="connsiteY25" fmla="*/ 1085717 h 1671412"/>
              <a:gd name="connsiteX26" fmla="*/ 1668359 w 2509449"/>
              <a:gd name="connsiteY26" fmla="*/ 1085717 h 1671412"/>
              <a:gd name="connsiteX27" fmla="*/ 1671411 w 2509449"/>
              <a:gd name="connsiteY27" fmla="*/ 1093093 h 1671412"/>
              <a:gd name="connsiteX28" fmla="*/ 1671411 w 2509449"/>
              <a:gd name="connsiteY28" fmla="*/ 1558572 h 1671412"/>
              <a:gd name="connsiteX29" fmla="*/ 1558571 w 2509449"/>
              <a:gd name="connsiteY29" fmla="*/ 1671412 h 1671412"/>
              <a:gd name="connsiteX30" fmla="*/ 112840 w 2509449"/>
              <a:gd name="connsiteY30" fmla="*/ 1671412 h 1671412"/>
              <a:gd name="connsiteX31" fmla="*/ 0 w 2509449"/>
              <a:gd name="connsiteY31" fmla="*/ 1558572 h 1671412"/>
              <a:gd name="connsiteX32" fmla="*/ 0 w 2509449"/>
              <a:gd name="connsiteY32" fmla="*/ 112840 h 1671412"/>
              <a:gd name="connsiteX33" fmla="*/ 112840 w 2509449"/>
              <a:gd name="connsiteY33" fmla="*/ 0 h 167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09449" h="1671412">
                <a:moveTo>
                  <a:pt x="112840" y="0"/>
                </a:moveTo>
                <a:lnTo>
                  <a:pt x="1558443" y="0"/>
                </a:lnTo>
                <a:cubicBezTo>
                  <a:pt x="1620833" y="0"/>
                  <a:pt x="1671411" y="50580"/>
                  <a:pt x="1671411" y="112840"/>
                </a:cubicBezTo>
                <a:lnTo>
                  <a:pt x="1671411" y="498471"/>
                </a:lnTo>
                <a:cubicBezTo>
                  <a:pt x="1671411" y="540320"/>
                  <a:pt x="1637521" y="574082"/>
                  <a:pt x="1595800" y="574082"/>
                </a:cubicBezTo>
                <a:lnTo>
                  <a:pt x="1533026" y="574082"/>
                </a:lnTo>
                <a:cubicBezTo>
                  <a:pt x="1494129" y="574082"/>
                  <a:pt x="1462549" y="542502"/>
                  <a:pt x="1462549" y="503606"/>
                </a:cubicBezTo>
                <a:lnTo>
                  <a:pt x="1462549" y="321831"/>
                </a:lnTo>
                <a:cubicBezTo>
                  <a:pt x="1462549" y="259441"/>
                  <a:pt x="1411971" y="208991"/>
                  <a:pt x="1349710" y="208991"/>
                </a:cubicBezTo>
                <a:lnTo>
                  <a:pt x="321830" y="208991"/>
                </a:lnTo>
                <a:cubicBezTo>
                  <a:pt x="259441" y="208991"/>
                  <a:pt x="208991" y="259570"/>
                  <a:pt x="208991" y="321831"/>
                </a:cubicBezTo>
                <a:lnTo>
                  <a:pt x="208991" y="1349581"/>
                </a:lnTo>
                <a:cubicBezTo>
                  <a:pt x="208991" y="1411971"/>
                  <a:pt x="259570" y="1462421"/>
                  <a:pt x="321830" y="1462421"/>
                </a:cubicBezTo>
                <a:lnTo>
                  <a:pt x="1349581" y="1462421"/>
                </a:lnTo>
                <a:cubicBezTo>
                  <a:pt x="1411971" y="1462421"/>
                  <a:pt x="1462421" y="1411843"/>
                  <a:pt x="1462421" y="1349581"/>
                </a:cubicBezTo>
                <a:lnTo>
                  <a:pt x="1462421" y="1085717"/>
                </a:lnTo>
                <a:lnTo>
                  <a:pt x="1461223" y="1085717"/>
                </a:lnTo>
                <a:lnTo>
                  <a:pt x="1461223" y="872875"/>
                </a:lnTo>
                <a:lnTo>
                  <a:pt x="2269970" y="872875"/>
                </a:lnTo>
                <a:lnTo>
                  <a:pt x="2269970" y="836803"/>
                </a:lnTo>
                <a:cubicBezTo>
                  <a:pt x="2269970" y="799190"/>
                  <a:pt x="2314644" y="779420"/>
                  <a:pt x="2342500" y="804710"/>
                </a:cubicBezTo>
                <a:lnTo>
                  <a:pt x="2492311" y="940528"/>
                </a:lnTo>
                <a:cubicBezTo>
                  <a:pt x="2515162" y="961325"/>
                  <a:pt x="2515162" y="997269"/>
                  <a:pt x="2492311" y="1018065"/>
                </a:cubicBezTo>
                <a:lnTo>
                  <a:pt x="2342500" y="1153884"/>
                </a:lnTo>
                <a:cubicBezTo>
                  <a:pt x="2314644" y="1179173"/>
                  <a:pt x="2269970" y="1159403"/>
                  <a:pt x="2269970" y="1121790"/>
                </a:cubicBezTo>
                <a:lnTo>
                  <a:pt x="2269970" y="1085717"/>
                </a:lnTo>
                <a:lnTo>
                  <a:pt x="1668359" y="1085717"/>
                </a:lnTo>
                <a:lnTo>
                  <a:pt x="1671411" y="1093093"/>
                </a:lnTo>
                <a:lnTo>
                  <a:pt x="1671411" y="1558572"/>
                </a:lnTo>
                <a:cubicBezTo>
                  <a:pt x="1671411" y="1620961"/>
                  <a:pt x="1620833" y="1671412"/>
                  <a:pt x="1558571" y="1671412"/>
                </a:cubicBezTo>
                <a:lnTo>
                  <a:pt x="112840" y="1671412"/>
                </a:lnTo>
                <a:cubicBezTo>
                  <a:pt x="50450" y="1671412"/>
                  <a:pt x="0" y="1620833"/>
                  <a:pt x="0" y="1558572"/>
                </a:cubicBezTo>
                <a:lnTo>
                  <a:pt x="0" y="112840"/>
                </a:lnTo>
                <a:cubicBezTo>
                  <a:pt x="0" y="50580"/>
                  <a:pt x="50579" y="0"/>
                  <a:pt x="112840" y="0"/>
                </a:cubicBezTo>
                <a:close/>
              </a:path>
            </a:pathLst>
          </a:custGeom>
          <a:solidFill>
            <a:schemeClr val="accent2"/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344789" y="1251705"/>
            <a:ext cx="1823113" cy="812055"/>
            <a:chOff x="7535217" y="1195797"/>
            <a:chExt cx="1823113" cy="812055"/>
          </a:xfrm>
        </p:grpSpPr>
        <p:sp>
          <p:nvSpPr>
            <p:cNvPr id="1332" name="타원 1331">
              <a:extLst>
                <a:ext uri="{FF2B5EF4-FFF2-40B4-BE49-F238E27FC236}">
                  <a16:creationId xmlns:a16="http://schemas.microsoft.com/office/drawing/2014/main" id="{9851D0EA-D1A6-46EC-BE2D-C619CAAD2FC5}"/>
                </a:ext>
              </a:extLst>
            </p:cNvPr>
            <p:cNvSpPr/>
            <p:nvPr/>
          </p:nvSpPr>
          <p:spPr>
            <a:xfrm>
              <a:off x="7535217" y="1195797"/>
              <a:ext cx="812055" cy="812055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61486" y="1401721"/>
              <a:ext cx="1596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2</a:t>
              </a:r>
              <a:endParaRPr 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24" name="자유형: 도형 1323">
            <a:extLst>
              <a:ext uri="{FF2B5EF4-FFF2-40B4-BE49-F238E27FC236}">
                <a16:creationId xmlns:a16="http://schemas.microsoft.com/office/drawing/2014/main" id="{255159D8-DB88-4E52-A27E-F371F6EABB6F}"/>
              </a:ext>
            </a:extLst>
          </p:cNvPr>
          <p:cNvSpPr/>
          <p:nvPr/>
        </p:nvSpPr>
        <p:spPr>
          <a:xfrm rot="10800000">
            <a:off x="8289248" y="1669318"/>
            <a:ext cx="2509449" cy="1671412"/>
          </a:xfrm>
          <a:custGeom>
            <a:avLst/>
            <a:gdLst>
              <a:gd name="connsiteX0" fmla="*/ 112840 w 2509449"/>
              <a:gd name="connsiteY0" fmla="*/ 0 h 1671412"/>
              <a:gd name="connsiteX1" fmla="*/ 1558443 w 2509449"/>
              <a:gd name="connsiteY1" fmla="*/ 0 h 1671412"/>
              <a:gd name="connsiteX2" fmla="*/ 1671411 w 2509449"/>
              <a:gd name="connsiteY2" fmla="*/ 112840 h 1671412"/>
              <a:gd name="connsiteX3" fmla="*/ 1671411 w 2509449"/>
              <a:gd name="connsiteY3" fmla="*/ 498471 h 1671412"/>
              <a:gd name="connsiteX4" fmla="*/ 1595800 w 2509449"/>
              <a:gd name="connsiteY4" fmla="*/ 574082 h 1671412"/>
              <a:gd name="connsiteX5" fmla="*/ 1533026 w 2509449"/>
              <a:gd name="connsiteY5" fmla="*/ 574082 h 1671412"/>
              <a:gd name="connsiteX6" fmla="*/ 1462549 w 2509449"/>
              <a:gd name="connsiteY6" fmla="*/ 503606 h 1671412"/>
              <a:gd name="connsiteX7" fmla="*/ 1462549 w 2509449"/>
              <a:gd name="connsiteY7" fmla="*/ 321831 h 1671412"/>
              <a:gd name="connsiteX8" fmla="*/ 1349710 w 2509449"/>
              <a:gd name="connsiteY8" fmla="*/ 208991 h 1671412"/>
              <a:gd name="connsiteX9" fmla="*/ 321830 w 2509449"/>
              <a:gd name="connsiteY9" fmla="*/ 208991 h 1671412"/>
              <a:gd name="connsiteX10" fmla="*/ 208991 w 2509449"/>
              <a:gd name="connsiteY10" fmla="*/ 321831 h 1671412"/>
              <a:gd name="connsiteX11" fmla="*/ 208991 w 2509449"/>
              <a:gd name="connsiteY11" fmla="*/ 1349581 h 1671412"/>
              <a:gd name="connsiteX12" fmla="*/ 321830 w 2509449"/>
              <a:gd name="connsiteY12" fmla="*/ 1462421 h 1671412"/>
              <a:gd name="connsiteX13" fmla="*/ 1349581 w 2509449"/>
              <a:gd name="connsiteY13" fmla="*/ 1462421 h 1671412"/>
              <a:gd name="connsiteX14" fmla="*/ 1462421 w 2509449"/>
              <a:gd name="connsiteY14" fmla="*/ 1349581 h 1671412"/>
              <a:gd name="connsiteX15" fmla="*/ 1462421 w 2509449"/>
              <a:gd name="connsiteY15" fmla="*/ 1085717 h 1671412"/>
              <a:gd name="connsiteX16" fmla="*/ 1461223 w 2509449"/>
              <a:gd name="connsiteY16" fmla="*/ 1085717 h 1671412"/>
              <a:gd name="connsiteX17" fmla="*/ 1461223 w 2509449"/>
              <a:gd name="connsiteY17" fmla="*/ 872875 h 1671412"/>
              <a:gd name="connsiteX18" fmla="*/ 2269970 w 2509449"/>
              <a:gd name="connsiteY18" fmla="*/ 872875 h 1671412"/>
              <a:gd name="connsiteX19" fmla="*/ 2269970 w 2509449"/>
              <a:gd name="connsiteY19" fmla="*/ 836803 h 1671412"/>
              <a:gd name="connsiteX20" fmla="*/ 2342500 w 2509449"/>
              <a:gd name="connsiteY20" fmla="*/ 804710 h 1671412"/>
              <a:gd name="connsiteX21" fmla="*/ 2492311 w 2509449"/>
              <a:gd name="connsiteY21" fmla="*/ 940528 h 1671412"/>
              <a:gd name="connsiteX22" fmla="*/ 2492311 w 2509449"/>
              <a:gd name="connsiteY22" fmla="*/ 1018065 h 1671412"/>
              <a:gd name="connsiteX23" fmla="*/ 2342500 w 2509449"/>
              <a:gd name="connsiteY23" fmla="*/ 1153884 h 1671412"/>
              <a:gd name="connsiteX24" fmla="*/ 2269970 w 2509449"/>
              <a:gd name="connsiteY24" fmla="*/ 1121790 h 1671412"/>
              <a:gd name="connsiteX25" fmla="*/ 2269970 w 2509449"/>
              <a:gd name="connsiteY25" fmla="*/ 1085717 h 1671412"/>
              <a:gd name="connsiteX26" fmla="*/ 1668359 w 2509449"/>
              <a:gd name="connsiteY26" fmla="*/ 1085717 h 1671412"/>
              <a:gd name="connsiteX27" fmla="*/ 1671411 w 2509449"/>
              <a:gd name="connsiteY27" fmla="*/ 1093093 h 1671412"/>
              <a:gd name="connsiteX28" fmla="*/ 1671411 w 2509449"/>
              <a:gd name="connsiteY28" fmla="*/ 1558572 h 1671412"/>
              <a:gd name="connsiteX29" fmla="*/ 1558571 w 2509449"/>
              <a:gd name="connsiteY29" fmla="*/ 1671412 h 1671412"/>
              <a:gd name="connsiteX30" fmla="*/ 112840 w 2509449"/>
              <a:gd name="connsiteY30" fmla="*/ 1671412 h 1671412"/>
              <a:gd name="connsiteX31" fmla="*/ 0 w 2509449"/>
              <a:gd name="connsiteY31" fmla="*/ 1558572 h 1671412"/>
              <a:gd name="connsiteX32" fmla="*/ 0 w 2509449"/>
              <a:gd name="connsiteY32" fmla="*/ 112840 h 1671412"/>
              <a:gd name="connsiteX33" fmla="*/ 112840 w 2509449"/>
              <a:gd name="connsiteY33" fmla="*/ 0 h 167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09449" h="1671412">
                <a:moveTo>
                  <a:pt x="112840" y="0"/>
                </a:moveTo>
                <a:lnTo>
                  <a:pt x="1558443" y="0"/>
                </a:lnTo>
                <a:cubicBezTo>
                  <a:pt x="1620833" y="0"/>
                  <a:pt x="1671411" y="50580"/>
                  <a:pt x="1671411" y="112840"/>
                </a:cubicBezTo>
                <a:lnTo>
                  <a:pt x="1671411" y="498471"/>
                </a:lnTo>
                <a:cubicBezTo>
                  <a:pt x="1671411" y="540320"/>
                  <a:pt x="1637521" y="574082"/>
                  <a:pt x="1595800" y="574082"/>
                </a:cubicBezTo>
                <a:lnTo>
                  <a:pt x="1533026" y="574082"/>
                </a:lnTo>
                <a:cubicBezTo>
                  <a:pt x="1494129" y="574082"/>
                  <a:pt x="1462549" y="542502"/>
                  <a:pt x="1462549" y="503606"/>
                </a:cubicBezTo>
                <a:lnTo>
                  <a:pt x="1462549" y="321831"/>
                </a:lnTo>
                <a:cubicBezTo>
                  <a:pt x="1462549" y="259441"/>
                  <a:pt x="1411971" y="208991"/>
                  <a:pt x="1349710" y="208991"/>
                </a:cubicBezTo>
                <a:lnTo>
                  <a:pt x="321830" y="208991"/>
                </a:lnTo>
                <a:cubicBezTo>
                  <a:pt x="259441" y="208991"/>
                  <a:pt x="208991" y="259570"/>
                  <a:pt x="208991" y="321831"/>
                </a:cubicBezTo>
                <a:lnTo>
                  <a:pt x="208991" y="1349581"/>
                </a:lnTo>
                <a:cubicBezTo>
                  <a:pt x="208991" y="1411971"/>
                  <a:pt x="259570" y="1462421"/>
                  <a:pt x="321830" y="1462421"/>
                </a:cubicBezTo>
                <a:lnTo>
                  <a:pt x="1349581" y="1462421"/>
                </a:lnTo>
                <a:cubicBezTo>
                  <a:pt x="1411971" y="1462421"/>
                  <a:pt x="1462421" y="1411843"/>
                  <a:pt x="1462421" y="1349581"/>
                </a:cubicBezTo>
                <a:lnTo>
                  <a:pt x="1462421" y="1085717"/>
                </a:lnTo>
                <a:lnTo>
                  <a:pt x="1461223" y="1085717"/>
                </a:lnTo>
                <a:lnTo>
                  <a:pt x="1461223" y="872875"/>
                </a:lnTo>
                <a:lnTo>
                  <a:pt x="2269970" y="872875"/>
                </a:lnTo>
                <a:lnTo>
                  <a:pt x="2269970" y="836803"/>
                </a:lnTo>
                <a:cubicBezTo>
                  <a:pt x="2269970" y="799190"/>
                  <a:pt x="2314644" y="779420"/>
                  <a:pt x="2342500" y="804710"/>
                </a:cubicBezTo>
                <a:lnTo>
                  <a:pt x="2492311" y="940528"/>
                </a:lnTo>
                <a:cubicBezTo>
                  <a:pt x="2515162" y="961325"/>
                  <a:pt x="2515162" y="997269"/>
                  <a:pt x="2492311" y="1018065"/>
                </a:cubicBezTo>
                <a:lnTo>
                  <a:pt x="2342500" y="1153884"/>
                </a:lnTo>
                <a:cubicBezTo>
                  <a:pt x="2314644" y="1179173"/>
                  <a:pt x="2269970" y="1159403"/>
                  <a:pt x="2269970" y="1121790"/>
                </a:cubicBezTo>
                <a:lnTo>
                  <a:pt x="2269970" y="1085717"/>
                </a:lnTo>
                <a:lnTo>
                  <a:pt x="1668359" y="1085717"/>
                </a:lnTo>
                <a:lnTo>
                  <a:pt x="1671411" y="1093093"/>
                </a:lnTo>
                <a:lnTo>
                  <a:pt x="1671411" y="1558572"/>
                </a:lnTo>
                <a:cubicBezTo>
                  <a:pt x="1671411" y="1620961"/>
                  <a:pt x="1620833" y="1671412"/>
                  <a:pt x="1558571" y="1671412"/>
                </a:cubicBezTo>
                <a:lnTo>
                  <a:pt x="112840" y="1671412"/>
                </a:lnTo>
                <a:cubicBezTo>
                  <a:pt x="50450" y="1671412"/>
                  <a:pt x="0" y="1620833"/>
                  <a:pt x="0" y="1558572"/>
                </a:cubicBezTo>
                <a:lnTo>
                  <a:pt x="0" y="112840"/>
                </a:lnTo>
                <a:cubicBezTo>
                  <a:pt x="0" y="50580"/>
                  <a:pt x="50579" y="0"/>
                  <a:pt x="112840" y="0"/>
                </a:cubicBezTo>
                <a:close/>
              </a:path>
            </a:pathLst>
          </a:custGeom>
          <a:solidFill>
            <a:schemeClr val="accent1"/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548963" y="1277813"/>
            <a:ext cx="1832338" cy="812055"/>
            <a:chOff x="9627878" y="1277814"/>
            <a:chExt cx="1832338" cy="812055"/>
          </a:xfrm>
        </p:grpSpPr>
        <p:sp>
          <p:nvSpPr>
            <p:cNvPr id="1333" name="타원 1332">
              <a:extLst>
                <a:ext uri="{FF2B5EF4-FFF2-40B4-BE49-F238E27FC236}">
                  <a16:creationId xmlns:a16="http://schemas.microsoft.com/office/drawing/2014/main" id="{1D2631A4-DD15-43FC-9874-1C57EE92DCFD}"/>
                </a:ext>
              </a:extLst>
            </p:cNvPr>
            <p:cNvSpPr/>
            <p:nvPr/>
          </p:nvSpPr>
          <p:spPr>
            <a:xfrm>
              <a:off x="9627878" y="1277814"/>
              <a:ext cx="812055" cy="812055"/>
            </a:xfrm>
            <a:prstGeom prst="ellipse">
              <a:avLst/>
            </a:prstGeom>
            <a:ln w="317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3372" y="1438484"/>
              <a:ext cx="1596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1</a:t>
              </a:r>
              <a:endParaRPr lang="en-US" sz="2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21870" y="1669317"/>
            <a:ext cx="3331950" cy="1497741"/>
            <a:chOff x="4992259" y="1607269"/>
            <a:chExt cx="2892759" cy="1239165"/>
          </a:xfrm>
        </p:grpSpPr>
        <p:sp>
          <p:nvSpPr>
            <p:cNvPr id="29" name="Cloud 28"/>
            <p:cNvSpPr/>
            <p:nvPr/>
          </p:nvSpPr>
          <p:spPr>
            <a:xfrm>
              <a:off x="5503170" y="1607269"/>
              <a:ext cx="2016224" cy="1239165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92259" y="1959478"/>
              <a:ext cx="2892759" cy="534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>
                  <a:solidFill>
                    <a:schemeClr val="accent2">
                      <a:lumMod val="50000"/>
                    </a:schemeClr>
                  </a:solidFill>
                  <a:cs typeface="B Nazanin" panose="00000400000000000000" pitchFamily="2" charset="-78"/>
                </a:rPr>
                <a:t>بعد ازدفاع</a:t>
              </a:r>
            </a:p>
            <a:p>
              <a:pPr algn="ctr"/>
              <a:r>
                <a:rPr lang="fa-IR" b="1" dirty="0">
                  <a:solidFill>
                    <a:schemeClr val="accent2">
                      <a:lumMod val="50000"/>
                    </a:schemeClr>
                  </a:solidFill>
                  <a:cs typeface="B Nazanin" panose="00000400000000000000" pitchFamily="2" charset="-78"/>
                </a:rPr>
                <a:t> از پایان نامه/ رساله 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857" y="6451610"/>
            <a:ext cx="71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000000"/>
                </a:solidFill>
                <a:cs typeface="B Nazanin" panose="00000400000000000000" pitchFamily="2" charset="-78"/>
              </a:rPr>
              <a:t>7/35</a:t>
            </a: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7806122"/>
      </p:ext>
    </p:extLst>
  </p:cSld>
  <p:clrMapOvr>
    <a:masterClrMapping/>
  </p:clrMapOvr>
</p:sld>
</file>

<file path=ppt/theme/theme1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96418</TotalTime>
  <Words>871</Words>
  <Application>Microsoft Office PowerPoint</Application>
  <PresentationFormat>Widescreen</PresentationFormat>
  <Paragraphs>187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IranNastaliq</vt:lpstr>
      <vt:lpstr>Open Sans</vt:lpstr>
      <vt:lpstr>Times New Roman</vt:lpstr>
      <vt:lpstr>Showeet theme</vt:lpstr>
      <vt:lpstr>showeet</vt:lpstr>
      <vt:lpstr>PowerPoint Presentation</vt:lpstr>
      <vt:lpstr> فرایند تحویل پایان نامه/ رساله در پیشخوان خدمت گلستان  و  ثبت درخواست در ایرانداک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Marketing Models</dc:title>
  <dc:creator>showeet.com</dc:creator>
  <dc:description>© Copyright Showeet.com</dc:description>
  <cp:lastModifiedBy>f.rafiei</cp:lastModifiedBy>
  <cp:revision>706</cp:revision>
  <dcterms:created xsi:type="dcterms:W3CDTF">2011-05-09T14:18:21Z</dcterms:created>
  <dcterms:modified xsi:type="dcterms:W3CDTF">2023-12-16T10:37:23Z</dcterms:modified>
  <cp:category>Charts &amp; Diagrams</cp:category>
</cp:coreProperties>
</file>